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4" r:id="rId1"/>
  </p:sldMasterIdLst>
  <p:sldIdLst>
    <p:sldId id="256" r:id="rId2"/>
    <p:sldId id="257" r:id="rId3"/>
    <p:sldId id="280" r:id="rId4"/>
    <p:sldId id="258" r:id="rId5"/>
    <p:sldId id="260" r:id="rId6"/>
    <p:sldId id="261" r:id="rId7"/>
    <p:sldId id="262" r:id="rId8"/>
    <p:sldId id="263" r:id="rId9"/>
    <p:sldId id="264" r:id="rId10"/>
    <p:sldId id="266" r:id="rId11"/>
    <p:sldId id="267" r:id="rId12"/>
    <p:sldId id="272" r:id="rId13"/>
    <p:sldId id="273" r:id="rId14"/>
    <p:sldId id="274" r:id="rId15"/>
    <p:sldId id="268" r:id="rId16"/>
    <p:sldId id="279" r:id="rId17"/>
    <p:sldId id="269" r:id="rId18"/>
    <p:sldId id="275" r:id="rId19"/>
    <p:sldId id="277" r:id="rId20"/>
    <p:sldId id="276" r:id="rId21"/>
    <p:sldId id="271" r:id="rId22"/>
    <p:sldId id="270" r:id="rId23"/>
    <p:sldId id="278" r:id="rId24"/>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ez, Joanna" initials="M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6"/>
  </p:normalViewPr>
  <p:slideViewPr>
    <p:cSldViewPr>
      <p:cViewPr varScale="1">
        <p:scale>
          <a:sx n="73" d="100"/>
          <a:sy n="73" d="100"/>
        </p:scale>
        <p:origin x="147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8852DE47-33BC-4EBA-9B5C-8B8D7FD51B4E}" type="datetimeFigureOut">
              <a:rPr lang="en-US" smtClean="0"/>
              <a:t>9/4/2019</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348F7A94-76A1-44CE-BB74-1E43888E5E9B}" type="slidenum">
              <a:rPr lang="en-US" smtClean="0"/>
              <a:t>‹#›</a:t>
            </a:fld>
            <a:endParaRPr lang="en-US"/>
          </a:p>
        </p:txBody>
      </p:sp>
    </p:spTree>
    <p:extLst>
      <p:ext uri="{BB962C8B-B14F-4D97-AF65-F5344CB8AC3E}">
        <p14:creationId xmlns:p14="http://schemas.microsoft.com/office/powerpoint/2010/main" val="204053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52DE47-33BC-4EBA-9B5C-8B8D7FD51B4E}"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348F7A94-76A1-44CE-BB74-1E43888E5E9B}" type="slidenum">
              <a:rPr lang="en-US" smtClean="0"/>
              <a:t>‹#›</a:t>
            </a:fld>
            <a:endParaRPr lang="en-US"/>
          </a:p>
        </p:txBody>
      </p:sp>
    </p:spTree>
    <p:extLst>
      <p:ext uri="{BB962C8B-B14F-4D97-AF65-F5344CB8AC3E}">
        <p14:creationId xmlns:p14="http://schemas.microsoft.com/office/powerpoint/2010/main" val="4142938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52DE47-33BC-4EBA-9B5C-8B8D7FD51B4E}"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348F7A94-76A1-44CE-BB74-1E43888E5E9B}" type="slidenum">
              <a:rPr lang="en-US" smtClean="0"/>
              <a:t>‹#›</a:t>
            </a:fld>
            <a:endParaRPr lang="en-US"/>
          </a:p>
        </p:txBody>
      </p:sp>
    </p:spTree>
    <p:extLst>
      <p:ext uri="{BB962C8B-B14F-4D97-AF65-F5344CB8AC3E}">
        <p14:creationId xmlns:p14="http://schemas.microsoft.com/office/powerpoint/2010/main" val="317117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52DE47-33BC-4EBA-9B5C-8B8D7FD51B4E}"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348F7A94-76A1-44CE-BB74-1E43888E5E9B}"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656275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52DE47-33BC-4EBA-9B5C-8B8D7FD51B4E}"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348F7A94-76A1-44CE-BB74-1E43888E5E9B}" type="slidenum">
              <a:rPr lang="en-US" smtClean="0"/>
              <a:t>‹#›</a:t>
            </a:fld>
            <a:endParaRPr lang="en-US"/>
          </a:p>
        </p:txBody>
      </p:sp>
    </p:spTree>
    <p:extLst>
      <p:ext uri="{BB962C8B-B14F-4D97-AF65-F5344CB8AC3E}">
        <p14:creationId xmlns:p14="http://schemas.microsoft.com/office/powerpoint/2010/main" val="1424339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852DE47-33BC-4EBA-9B5C-8B8D7FD51B4E}" type="datetimeFigureOut">
              <a:rPr lang="en-US" smtClean="0"/>
              <a:t>9/4/2019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8F7A94-76A1-44CE-BB74-1E43888E5E9B}" type="slidenum">
              <a:rPr lang="en-US" smtClean="0"/>
              <a:t>‹#›</a:t>
            </a:fld>
            <a:endParaRPr lang="en-US"/>
          </a:p>
        </p:txBody>
      </p:sp>
    </p:spTree>
    <p:extLst>
      <p:ext uri="{BB962C8B-B14F-4D97-AF65-F5344CB8AC3E}">
        <p14:creationId xmlns:p14="http://schemas.microsoft.com/office/powerpoint/2010/main" val="2297281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852DE47-33BC-4EBA-9B5C-8B8D7FD51B4E}" type="datetimeFigureOut">
              <a:rPr lang="en-US" smtClean="0"/>
              <a:t>9/4/2019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8F7A94-76A1-44CE-BB74-1E43888E5E9B}" type="slidenum">
              <a:rPr lang="en-US" smtClean="0"/>
              <a:t>‹#›</a:t>
            </a:fld>
            <a:endParaRPr lang="en-US"/>
          </a:p>
        </p:txBody>
      </p:sp>
    </p:spTree>
    <p:extLst>
      <p:ext uri="{BB962C8B-B14F-4D97-AF65-F5344CB8AC3E}">
        <p14:creationId xmlns:p14="http://schemas.microsoft.com/office/powerpoint/2010/main" val="2090289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52DE47-33BC-4EBA-9B5C-8B8D7FD51B4E}"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F7A94-76A1-44CE-BB74-1E43888E5E9B}" type="slidenum">
              <a:rPr lang="en-US" smtClean="0"/>
              <a:t>‹#›</a:t>
            </a:fld>
            <a:endParaRPr lang="en-US"/>
          </a:p>
        </p:txBody>
      </p:sp>
    </p:spTree>
    <p:extLst>
      <p:ext uri="{BB962C8B-B14F-4D97-AF65-F5344CB8AC3E}">
        <p14:creationId xmlns:p14="http://schemas.microsoft.com/office/powerpoint/2010/main" val="674148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8852DE47-33BC-4EBA-9B5C-8B8D7FD51B4E}" type="datetimeFigureOut">
              <a:rPr lang="en-US" smtClean="0"/>
              <a:t>9/4/2019</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348F7A94-76A1-44CE-BB74-1E43888E5E9B}" type="slidenum">
              <a:rPr lang="en-US" smtClean="0"/>
              <a:t>‹#›</a:t>
            </a:fld>
            <a:endParaRPr lang="en-US"/>
          </a:p>
        </p:txBody>
      </p:sp>
    </p:spTree>
    <p:extLst>
      <p:ext uri="{BB962C8B-B14F-4D97-AF65-F5344CB8AC3E}">
        <p14:creationId xmlns:p14="http://schemas.microsoft.com/office/powerpoint/2010/main" val="104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52DE47-33BC-4EBA-9B5C-8B8D7FD51B4E}"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F7A94-76A1-44CE-BB74-1E43888E5E9B}" type="slidenum">
              <a:rPr lang="en-US" smtClean="0"/>
              <a:t>‹#›</a:t>
            </a:fld>
            <a:endParaRPr lang="en-US"/>
          </a:p>
        </p:txBody>
      </p:sp>
    </p:spTree>
    <p:extLst>
      <p:ext uri="{BB962C8B-B14F-4D97-AF65-F5344CB8AC3E}">
        <p14:creationId xmlns:p14="http://schemas.microsoft.com/office/powerpoint/2010/main" val="2324007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65810" y="5936188"/>
            <a:ext cx="2057400" cy="365125"/>
          </a:xfrm>
        </p:spPr>
        <p:txBody>
          <a:bodyPr/>
          <a:lstStyle/>
          <a:p>
            <a:fld id="{8852DE47-33BC-4EBA-9B5C-8B8D7FD51B4E}" type="datetimeFigureOut">
              <a:rPr lang="en-US" smtClean="0"/>
              <a:t>9/4/2019</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348F7A94-76A1-44CE-BB74-1E43888E5E9B}" type="slidenum">
              <a:rPr lang="en-US" smtClean="0"/>
              <a:t>‹#›</a:t>
            </a:fld>
            <a:endParaRPr lang="en-US"/>
          </a:p>
        </p:txBody>
      </p:sp>
    </p:spTree>
    <p:extLst>
      <p:ext uri="{BB962C8B-B14F-4D97-AF65-F5344CB8AC3E}">
        <p14:creationId xmlns:p14="http://schemas.microsoft.com/office/powerpoint/2010/main" val="82431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52DE47-33BC-4EBA-9B5C-8B8D7FD51B4E}"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F7A94-76A1-44CE-BB74-1E43888E5E9B}" type="slidenum">
              <a:rPr lang="en-US" smtClean="0"/>
              <a:t>‹#›</a:t>
            </a:fld>
            <a:endParaRPr lang="en-US"/>
          </a:p>
        </p:txBody>
      </p:sp>
    </p:spTree>
    <p:extLst>
      <p:ext uri="{BB962C8B-B14F-4D97-AF65-F5344CB8AC3E}">
        <p14:creationId xmlns:p14="http://schemas.microsoft.com/office/powerpoint/2010/main" val="365650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52DE47-33BC-4EBA-9B5C-8B8D7FD51B4E}" type="datetimeFigureOut">
              <a:rPr lang="en-US" smtClean="0"/>
              <a:t>9/4/2019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8F7A94-76A1-44CE-BB74-1E43888E5E9B}" type="slidenum">
              <a:rPr lang="en-US" smtClean="0"/>
              <a:t>‹#›</a:t>
            </a:fld>
            <a:endParaRPr lang="en-US"/>
          </a:p>
        </p:txBody>
      </p:sp>
    </p:spTree>
    <p:extLst>
      <p:ext uri="{BB962C8B-B14F-4D97-AF65-F5344CB8AC3E}">
        <p14:creationId xmlns:p14="http://schemas.microsoft.com/office/powerpoint/2010/main" val="4059156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52DE47-33BC-4EBA-9B5C-8B8D7FD51B4E}" type="datetimeFigureOut">
              <a:rPr lang="en-US" smtClean="0"/>
              <a:t>9/4/2019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8F7A94-76A1-44CE-BB74-1E43888E5E9B}" type="slidenum">
              <a:rPr lang="en-US" smtClean="0"/>
              <a:t>‹#›</a:t>
            </a:fld>
            <a:endParaRPr lang="en-US"/>
          </a:p>
        </p:txBody>
      </p:sp>
    </p:spTree>
    <p:extLst>
      <p:ext uri="{BB962C8B-B14F-4D97-AF65-F5344CB8AC3E}">
        <p14:creationId xmlns:p14="http://schemas.microsoft.com/office/powerpoint/2010/main" val="180751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852DE47-33BC-4EBA-9B5C-8B8D7FD51B4E}" type="datetimeFigureOut">
              <a:rPr lang="en-US" smtClean="0"/>
              <a:t>9/4/2019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8F7A94-76A1-44CE-BB74-1E43888E5E9B}" type="slidenum">
              <a:rPr lang="en-US" smtClean="0"/>
              <a:t>‹#›</a:t>
            </a:fld>
            <a:endParaRPr lang="en-US"/>
          </a:p>
        </p:txBody>
      </p:sp>
    </p:spTree>
    <p:extLst>
      <p:ext uri="{BB962C8B-B14F-4D97-AF65-F5344CB8AC3E}">
        <p14:creationId xmlns:p14="http://schemas.microsoft.com/office/powerpoint/2010/main" val="2022284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52DE47-33BC-4EBA-9B5C-8B8D7FD51B4E}"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F7A94-76A1-44CE-BB74-1E43888E5E9B}" type="slidenum">
              <a:rPr lang="en-US" smtClean="0"/>
              <a:t>‹#›</a:t>
            </a:fld>
            <a:endParaRPr lang="en-US"/>
          </a:p>
        </p:txBody>
      </p:sp>
    </p:spTree>
    <p:extLst>
      <p:ext uri="{BB962C8B-B14F-4D97-AF65-F5344CB8AC3E}">
        <p14:creationId xmlns:p14="http://schemas.microsoft.com/office/powerpoint/2010/main" val="894172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52DE47-33BC-4EBA-9B5C-8B8D7FD51B4E}"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F7A94-76A1-44CE-BB74-1E43888E5E9B}" type="slidenum">
              <a:rPr lang="en-US" smtClean="0"/>
              <a:t>‹#›</a:t>
            </a:fld>
            <a:endParaRPr lang="en-US"/>
          </a:p>
        </p:txBody>
      </p:sp>
    </p:spTree>
    <p:extLst>
      <p:ext uri="{BB962C8B-B14F-4D97-AF65-F5344CB8AC3E}">
        <p14:creationId xmlns:p14="http://schemas.microsoft.com/office/powerpoint/2010/main" val="4150435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852DE47-33BC-4EBA-9B5C-8B8D7FD51B4E}" type="datetimeFigureOut">
              <a:rPr lang="en-US" smtClean="0"/>
              <a:t>9/4/2019</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48F7A94-76A1-44CE-BB74-1E43888E5E9B}" type="slidenum">
              <a:rPr lang="en-US" smtClean="0"/>
              <a:t>‹#›</a:t>
            </a:fld>
            <a:endParaRPr lang="en-US"/>
          </a:p>
        </p:txBody>
      </p:sp>
    </p:spTree>
    <p:extLst>
      <p:ext uri="{BB962C8B-B14F-4D97-AF65-F5344CB8AC3E}">
        <p14:creationId xmlns:p14="http://schemas.microsoft.com/office/powerpoint/2010/main" val="1104262958"/>
      </p:ext>
    </p:extLst>
  </p:cSld>
  <p:clrMap bg1="dk1" tx1="lt1" bg2="dk2" tx2="lt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 id="2147483907" r:id="rId13"/>
    <p:sldLayoutId id="2147483908" r:id="rId14"/>
    <p:sldLayoutId id="2147483909" r:id="rId15"/>
    <p:sldLayoutId id="2147483910" r:id="rId16"/>
    <p:sldLayoutId id="2147483911"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gredilinger@wtamu.ed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jhindman@wtamu.edu" TargetMode="External"/><Relationship Id="rId2" Type="http://schemas.openxmlformats.org/officeDocument/2006/relationships/hyperlink" Target="mailto:egarcia@wtamu.edu" TargetMode="External"/><Relationship Id="rId1" Type="http://schemas.openxmlformats.org/officeDocument/2006/relationships/slideLayout" Target="../slideLayouts/slideLayout2.xml"/><Relationship Id="rId4" Type="http://schemas.openxmlformats.org/officeDocument/2006/relationships/hyperlink" Target="mailto:gantunez@wtamu.edu"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drive.google.com/open?id=1yvhJS83H4TbQlveXoU9glkKzHmEiDytzBTFAdD7zfJ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3600"/>
              <a:t>GYO: Cooperating </a:t>
            </a:r>
            <a:r>
              <a:rPr lang="en-US" sz="3600" dirty="0"/>
              <a:t>Teacher </a:t>
            </a:r>
            <a:br>
              <a:rPr lang="en-US" sz="3600" dirty="0"/>
            </a:br>
            <a:r>
              <a:rPr lang="en-US" sz="3600" dirty="0"/>
              <a:t>Training</a:t>
            </a:r>
          </a:p>
        </p:txBody>
      </p:sp>
      <p:sp>
        <p:nvSpPr>
          <p:cNvPr id="3" name="Subtitle 2"/>
          <p:cNvSpPr>
            <a:spLocks noGrp="1"/>
          </p:cNvSpPr>
          <p:nvPr>
            <p:ph type="subTitle" idx="1"/>
          </p:nvPr>
        </p:nvSpPr>
        <p:spPr>
          <a:xfrm>
            <a:off x="1981200" y="4800600"/>
            <a:ext cx="7010400" cy="1752600"/>
          </a:xfrm>
        </p:spPr>
        <p:txBody>
          <a:bodyPr>
            <a:normAutofit/>
          </a:bodyPr>
          <a:lstStyle/>
          <a:p>
            <a:pPr algn="l"/>
            <a:r>
              <a:rPr lang="en-US" sz="2400" dirty="0">
                <a:solidFill>
                  <a:schemeClr val="tx1"/>
                </a:solidFill>
              </a:rPr>
              <a:t>Department of Education </a:t>
            </a:r>
          </a:p>
          <a:p>
            <a:pPr algn="l"/>
            <a:r>
              <a:rPr lang="en-US" sz="2400" dirty="0"/>
              <a:t>Educator Preparation Program</a:t>
            </a:r>
            <a:endParaRPr lang="en-US" sz="2400" dirty="0">
              <a:solidFill>
                <a:schemeClr val="tx1"/>
              </a:solidFill>
            </a:endParaRPr>
          </a:p>
          <a:p>
            <a:pPr algn="l"/>
            <a:r>
              <a:rPr lang="en-US" sz="2400" b="1" dirty="0">
                <a:solidFill>
                  <a:schemeClr val="tx1"/>
                </a:solidFill>
              </a:rPr>
              <a:t>West Texas A&amp;M University</a:t>
            </a:r>
          </a:p>
        </p:txBody>
      </p:sp>
    </p:spTree>
    <p:extLst>
      <p:ext uri="{BB962C8B-B14F-4D97-AF65-F5344CB8AC3E}">
        <p14:creationId xmlns:p14="http://schemas.microsoft.com/office/powerpoint/2010/main" val="3431640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Candidate Responsibilities</a:t>
            </a:r>
          </a:p>
        </p:txBody>
      </p:sp>
      <p:sp>
        <p:nvSpPr>
          <p:cNvPr id="3" name="Content Placeholder 2"/>
          <p:cNvSpPr>
            <a:spLocks noGrp="1"/>
          </p:cNvSpPr>
          <p:nvPr>
            <p:ph idx="1"/>
          </p:nvPr>
        </p:nvSpPr>
        <p:spPr>
          <a:xfrm>
            <a:off x="531639" y="2133600"/>
            <a:ext cx="7926561" cy="4343400"/>
          </a:xfrm>
        </p:spPr>
        <p:txBody>
          <a:bodyPr>
            <a:normAutofit fontScale="85000" lnSpcReduction="20000"/>
          </a:bodyPr>
          <a:lstStyle/>
          <a:p>
            <a:r>
              <a:rPr lang="en-US" dirty="0"/>
              <a:t>Dress and act in a professional manner.</a:t>
            </a:r>
          </a:p>
          <a:p>
            <a:r>
              <a:rPr lang="en-US" dirty="0"/>
              <a:t>Commit to a full partnership with the cooperating teacher.</a:t>
            </a:r>
          </a:p>
          <a:p>
            <a:r>
              <a:rPr lang="en-US" dirty="0"/>
              <a:t>Learn and follow the rules and regulations of the school.</a:t>
            </a:r>
          </a:p>
          <a:p>
            <a:r>
              <a:rPr lang="en-US" dirty="0"/>
              <a:t>Actively participate in the classroom.</a:t>
            </a:r>
          </a:p>
          <a:p>
            <a:r>
              <a:rPr lang="en-US" dirty="0"/>
              <a:t>The candidate will be in the classroom every day of the week during the fall semester </a:t>
            </a:r>
            <a:r>
              <a:rPr lang="en-US" u="sng" dirty="0"/>
              <a:t>beginning Sept. 3</a:t>
            </a:r>
            <a:r>
              <a:rPr lang="en-US" u="sng" baseline="30000" dirty="0"/>
              <a:t>rd </a:t>
            </a:r>
            <a:r>
              <a:rPr lang="en-US" dirty="0"/>
              <a:t>and </a:t>
            </a:r>
            <a:r>
              <a:rPr lang="en-US" u="sng" dirty="0"/>
              <a:t>ending for the Fall semester on Dec. 13</a:t>
            </a:r>
            <a:r>
              <a:rPr lang="en-US" dirty="0"/>
              <a:t>, even if your school district started on a different date. (Spring dates to be given in Jan.)</a:t>
            </a:r>
          </a:p>
          <a:p>
            <a:r>
              <a:rPr lang="en-US" dirty="0"/>
              <a:t>The candidate will follow the cooperating teacher’s schedule throughout the clinical teaching placement in the spring including:</a:t>
            </a:r>
          </a:p>
          <a:p>
            <a:pPr lvl="1">
              <a:buFont typeface="Arial" panose="020B0604020202020204" pitchFamily="34" charset="0"/>
              <a:buChar char="•"/>
            </a:pPr>
            <a:r>
              <a:rPr lang="en-US" dirty="0"/>
              <a:t>Attending school the same hours as the cooperating teacher.</a:t>
            </a:r>
          </a:p>
          <a:p>
            <a:pPr lvl="1">
              <a:buFont typeface="Arial" panose="020B0604020202020204" pitchFamily="34" charset="0"/>
              <a:buChar char="•"/>
            </a:pPr>
            <a:r>
              <a:rPr lang="en-US" dirty="0"/>
              <a:t>Attending professional meetings including faculty meetings, parent conferences, PTA meetings and workshops.</a:t>
            </a:r>
          </a:p>
          <a:p>
            <a:pPr lvl="1">
              <a:buFont typeface="Arial" panose="020B0604020202020204" pitchFamily="34" charset="0"/>
              <a:buChar char="•"/>
            </a:pPr>
            <a:r>
              <a:rPr lang="en-US" dirty="0"/>
              <a:t>Taking part in extra-curricular activities as appropriate. </a:t>
            </a:r>
          </a:p>
        </p:txBody>
      </p:sp>
    </p:spTree>
    <p:extLst>
      <p:ext uri="{BB962C8B-B14F-4D97-AF65-F5344CB8AC3E}">
        <p14:creationId xmlns:p14="http://schemas.microsoft.com/office/powerpoint/2010/main" val="3030975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Candidate Responsibilities</a:t>
            </a:r>
          </a:p>
        </p:txBody>
      </p:sp>
      <p:sp>
        <p:nvSpPr>
          <p:cNvPr id="3" name="Content Placeholder 2"/>
          <p:cNvSpPr>
            <a:spLocks noGrp="1"/>
          </p:cNvSpPr>
          <p:nvPr>
            <p:ph idx="1"/>
          </p:nvPr>
        </p:nvSpPr>
        <p:spPr>
          <a:xfrm>
            <a:off x="304800" y="2057400"/>
            <a:ext cx="7848600" cy="4419600"/>
          </a:xfrm>
        </p:spPr>
        <p:txBody>
          <a:bodyPr>
            <a:normAutofit fontScale="92500" lnSpcReduction="20000"/>
          </a:bodyPr>
          <a:lstStyle/>
          <a:p>
            <a:r>
              <a:rPr lang="en-US" dirty="0"/>
              <a:t>Learn the daily responsibilities of a teacher.</a:t>
            </a:r>
          </a:p>
          <a:p>
            <a:r>
              <a:rPr lang="en-US" dirty="0"/>
              <a:t>Gradually take on the responsibilities for the class and teach full-time for at least </a:t>
            </a:r>
            <a:r>
              <a:rPr lang="en-US" b="1" dirty="0"/>
              <a:t>three full weeks </a:t>
            </a:r>
            <a:r>
              <a:rPr lang="en-US" dirty="0"/>
              <a:t>in each placement per semester. (suggestions on next slide)</a:t>
            </a:r>
          </a:p>
          <a:p>
            <a:r>
              <a:rPr lang="en-US" dirty="0"/>
              <a:t>Lesson plans are required and should be submitted to the cooperating teacher in advance of the lesson being taught. This allows for feedback from the cooperating teacher.</a:t>
            </a:r>
          </a:p>
          <a:p>
            <a:r>
              <a:rPr lang="en-US" dirty="0"/>
              <a:t>Weekly progress reports are completed by the candidate each Friday. Please assist candidate on setting and reflecting on their goals. Candidates submit reports through C.R.A.F.T.</a:t>
            </a:r>
          </a:p>
          <a:p>
            <a:r>
              <a:rPr lang="en-US" dirty="0"/>
              <a:t>Candidate will submit attendance reports to Cooperative teacher on Sept. 20, Oct. 18, and Dec. 6 for the Fall semester. Dates for the Spring semester will be shared in January. </a:t>
            </a:r>
          </a:p>
          <a:p>
            <a:endParaRPr lang="en-US" dirty="0"/>
          </a:p>
          <a:p>
            <a:endParaRPr lang="en-US" dirty="0"/>
          </a:p>
          <a:p>
            <a:endParaRPr lang="en-US" dirty="0"/>
          </a:p>
        </p:txBody>
      </p:sp>
    </p:spTree>
    <p:extLst>
      <p:ext uri="{BB962C8B-B14F-4D97-AF65-F5344CB8AC3E}">
        <p14:creationId xmlns:p14="http://schemas.microsoft.com/office/powerpoint/2010/main" val="2030717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Gradual Release Model</a:t>
            </a:r>
          </a:p>
        </p:txBody>
      </p:sp>
      <p:sp>
        <p:nvSpPr>
          <p:cNvPr id="3" name="Content Placeholder 2"/>
          <p:cNvSpPr>
            <a:spLocks noGrp="1"/>
          </p:cNvSpPr>
          <p:nvPr>
            <p:ph idx="1"/>
          </p:nvPr>
        </p:nvSpPr>
        <p:spPr>
          <a:xfrm>
            <a:off x="381000" y="1981200"/>
            <a:ext cx="8458200" cy="4648200"/>
          </a:xfrm>
        </p:spPr>
        <p:txBody>
          <a:bodyPr>
            <a:normAutofit fontScale="70000" lnSpcReduction="20000"/>
          </a:bodyPr>
          <a:lstStyle/>
          <a:p>
            <a:r>
              <a:rPr lang="en-US" sz="3100" dirty="0"/>
              <a:t>WT uses the gradual release model to ease clinical teachers into and out of the clinical teaching experience. </a:t>
            </a:r>
          </a:p>
          <a:p>
            <a:r>
              <a:rPr lang="en-US" sz="3100" dirty="0"/>
              <a:t>The following graphic is a general guide for the gradual release model:</a:t>
            </a:r>
          </a:p>
          <a:p>
            <a:pPr marL="0" indent="0">
              <a:buNone/>
            </a:pPr>
            <a:endParaRPr lang="en-US" dirty="0"/>
          </a:p>
          <a:p>
            <a:pPr marL="0" indent="0">
              <a:buNone/>
            </a:pPr>
            <a:r>
              <a:rPr lang="en-US" dirty="0"/>
              <a:t>Suggestions to assist the clinical teacher in a smooth transition from a passive to an active role are to allow him/her to:</a:t>
            </a:r>
          </a:p>
          <a:p>
            <a:pPr lvl="0"/>
            <a:r>
              <a:rPr lang="en-US" dirty="0"/>
              <a:t>Tutor individual students. </a:t>
            </a:r>
          </a:p>
          <a:p>
            <a:pPr lvl="0"/>
            <a:r>
              <a:rPr lang="en-US" dirty="0"/>
              <a:t>Move about the room and assist individuals with classroom assignments.</a:t>
            </a:r>
          </a:p>
          <a:p>
            <a:pPr lvl="0"/>
            <a:r>
              <a:rPr lang="en-US" dirty="0"/>
              <a:t>Teach the same lesson to a different class or a similar lesson to the same class </a:t>
            </a:r>
            <a:r>
              <a:rPr lang="en-US" b="1" dirty="0"/>
              <a:t>after </a:t>
            </a:r>
            <a:r>
              <a:rPr lang="en-US" dirty="0"/>
              <a:t>observing you teach.</a:t>
            </a:r>
          </a:p>
          <a:p>
            <a:r>
              <a:rPr lang="en-US" dirty="0"/>
              <a:t>Self-evaluate after each presentation. </a:t>
            </a:r>
          </a:p>
          <a:p>
            <a:pPr lvl="0"/>
            <a:r>
              <a:rPr lang="en-US" dirty="0"/>
              <a:t>Plan several mini-lessons before assuming the responsibility for an entire class period.</a:t>
            </a:r>
          </a:p>
          <a:p>
            <a:pPr lvl="0"/>
            <a:r>
              <a:rPr lang="en-US" dirty="0"/>
              <a:t>Present concepts, plan lessons, manage the classroom, review curriculum materials, and help perform routine duties. </a:t>
            </a:r>
          </a:p>
          <a:p>
            <a:endParaRPr lang="en-US" dirty="0"/>
          </a:p>
        </p:txBody>
      </p:sp>
    </p:spTree>
    <p:extLst>
      <p:ext uri="{BB962C8B-B14F-4D97-AF65-F5344CB8AC3E}">
        <p14:creationId xmlns:p14="http://schemas.microsoft.com/office/powerpoint/2010/main" val="3660918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Gradual Release Model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123369"/>
              </p:ext>
            </p:extLst>
          </p:nvPr>
        </p:nvGraphicFramePr>
        <p:xfrm>
          <a:off x="609600" y="2362200"/>
          <a:ext cx="6888164" cy="3577804"/>
        </p:xfrm>
        <a:graphic>
          <a:graphicData uri="http://schemas.openxmlformats.org/drawingml/2006/table">
            <a:tbl>
              <a:tblPr firstRow="1" bandRow="1">
                <a:tableStyleId>{5C22544A-7EE6-4342-B048-85BDC9FD1C3A}</a:tableStyleId>
              </a:tblPr>
              <a:tblGrid>
                <a:gridCol w="3444082">
                  <a:extLst>
                    <a:ext uri="{9D8B030D-6E8A-4147-A177-3AD203B41FA5}">
                      <a16:colId xmlns:a16="http://schemas.microsoft.com/office/drawing/2014/main" val="20000"/>
                    </a:ext>
                  </a:extLst>
                </a:gridCol>
                <a:gridCol w="3444082">
                  <a:extLst>
                    <a:ext uri="{9D8B030D-6E8A-4147-A177-3AD203B41FA5}">
                      <a16:colId xmlns:a16="http://schemas.microsoft.com/office/drawing/2014/main" val="20001"/>
                    </a:ext>
                  </a:extLst>
                </a:gridCol>
              </a:tblGrid>
              <a:tr h="497468">
                <a:tc>
                  <a:txBody>
                    <a:bodyPr/>
                    <a:lstStyle/>
                    <a:p>
                      <a:endParaRPr lang="en-US" dirty="0"/>
                    </a:p>
                  </a:txBody>
                  <a:tcPr/>
                </a:tc>
                <a:tc>
                  <a:txBody>
                    <a:bodyPr/>
                    <a:lstStyle/>
                    <a:p>
                      <a:endParaRPr lang="en-US"/>
                    </a:p>
                  </a:txBody>
                  <a:tcPr/>
                </a:tc>
                <a:extLst>
                  <a:ext uri="{0D108BD9-81ED-4DB2-BD59-A6C34878D82A}">
                    <a16:rowId xmlns:a16="http://schemas.microsoft.com/office/drawing/2014/main" val="10000"/>
                  </a:ext>
                </a:extLst>
              </a:tr>
              <a:tr h="733006">
                <a:tc>
                  <a:txBody>
                    <a:bodyPr/>
                    <a:lstStyle/>
                    <a:p>
                      <a:pPr marL="0" marR="0">
                        <a:spcBef>
                          <a:spcPts val="0"/>
                        </a:spcBef>
                        <a:spcAft>
                          <a:spcPts val="0"/>
                        </a:spcAft>
                      </a:pPr>
                      <a:r>
                        <a:rPr lang="en-US" sz="1100" b="1" dirty="0">
                          <a:effectLst/>
                          <a:latin typeface="+mj-lt"/>
                          <a:ea typeface="Times New Roman"/>
                          <a:cs typeface="Times New Roman"/>
                        </a:rPr>
                        <a:t>Observe, assist, team-teach</a:t>
                      </a:r>
                      <a:endParaRPr lang="en-US" sz="1200" dirty="0">
                        <a:effectLst/>
                        <a:latin typeface="+mj-lt"/>
                        <a:ea typeface="Times New Roman"/>
                      </a:endParaRPr>
                    </a:p>
                  </a:txBody>
                  <a:tcPr marL="68580" marR="68580" marT="0" marB="0"/>
                </a:tc>
                <a:tc>
                  <a:txBody>
                    <a:bodyPr/>
                    <a:lstStyle/>
                    <a:p>
                      <a:pPr marL="0" marR="0">
                        <a:spcBef>
                          <a:spcPts val="0"/>
                        </a:spcBef>
                        <a:spcAft>
                          <a:spcPts val="0"/>
                        </a:spcAft>
                      </a:pPr>
                      <a:r>
                        <a:rPr lang="en-US" sz="1100" dirty="0">
                          <a:effectLst/>
                          <a:latin typeface="+mj-lt"/>
                          <a:ea typeface="Times New Roman"/>
                          <a:cs typeface="Times New Roman"/>
                        </a:rPr>
                        <a:t>The majority of time is focused on learning classroom routines and observing students and Cooperating Teacher. Team teaching is appropriate at this stage.</a:t>
                      </a:r>
                      <a:endParaRPr lang="en-US" sz="1100" dirty="0">
                        <a:effectLst/>
                        <a:latin typeface="+mj-lt"/>
                        <a:ea typeface="Times New Roman"/>
                      </a:endParaRPr>
                    </a:p>
                  </a:txBody>
                  <a:tcPr marL="68580" marR="68580" marT="0" marB="0"/>
                </a:tc>
                <a:extLst>
                  <a:ext uri="{0D108BD9-81ED-4DB2-BD59-A6C34878D82A}">
                    <a16:rowId xmlns:a16="http://schemas.microsoft.com/office/drawing/2014/main" val="10001"/>
                  </a:ext>
                </a:extLst>
              </a:tr>
              <a:tr h="916258">
                <a:tc>
                  <a:txBody>
                    <a:bodyPr/>
                    <a:lstStyle/>
                    <a:p>
                      <a:pPr marL="0" marR="0">
                        <a:spcBef>
                          <a:spcPts val="0"/>
                        </a:spcBef>
                        <a:spcAft>
                          <a:spcPts val="0"/>
                        </a:spcAft>
                      </a:pPr>
                      <a:r>
                        <a:rPr lang="en-US" sz="1100" b="1">
                          <a:effectLst/>
                          <a:latin typeface="+mj-lt"/>
                          <a:ea typeface="Times New Roman"/>
                          <a:cs typeface="Times New Roman"/>
                        </a:rPr>
                        <a:t>Co-plan and teach one or two classes/periods</a:t>
                      </a:r>
                      <a:endParaRPr lang="en-US" sz="1200">
                        <a:effectLst/>
                        <a:latin typeface="+mj-lt"/>
                        <a:ea typeface="Times New Roman"/>
                      </a:endParaRPr>
                    </a:p>
                  </a:txBody>
                  <a:tcPr marL="68580" marR="68580" marT="0" marB="0"/>
                </a:tc>
                <a:tc>
                  <a:txBody>
                    <a:bodyPr/>
                    <a:lstStyle/>
                    <a:p>
                      <a:pPr marL="0" marR="0">
                        <a:spcBef>
                          <a:spcPts val="0"/>
                        </a:spcBef>
                        <a:spcAft>
                          <a:spcPts val="0"/>
                        </a:spcAft>
                      </a:pPr>
                      <a:r>
                        <a:rPr lang="en-US" sz="1100" dirty="0">
                          <a:effectLst/>
                          <a:latin typeface="+mj-lt"/>
                          <a:ea typeface="Times New Roman"/>
                          <a:cs typeface="Times New Roman"/>
                        </a:rPr>
                        <a:t>This should be a lesson that the Cooperating Teacher has modeled on the previous day. This will give the Clinical Teacher the opportunity to plan with the Cooperating Teacher and observe the lesson being taught.</a:t>
                      </a:r>
                      <a:endParaRPr lang="en-US" sz="1100" dirty="0">
                        <a:effectLst/>
                        <a:latin typeface="+mj-lt"/>
                        <a:ea typeface="Times New Roman"/>
                      </a:endParaRPr>
                    </a:p>
                  </a:txBody>
                  <a:tcPr marL="68580" marR="68580" marT="0" marB="0"/>
                </a:tc>
                <a:extLst>
                  <a:ext uri="{0D108BD9-81ED-4DB2-BD59-A6C34878D82A}">
                    <a16:rowId xmlns:a16="http://schemas.microsoft.com/office/drawing/2014/main" val="10002"/>
                  </a:ext>
                </a:extLst>
              </a:tr>
              <a:tr h="613317">
                <a:tc>
                  <a:txBody>
                    <a:bodyPr/>
                    <a:lstStyle/>
                    <a:p>
                      <a:pPr marL="0" marR="0">
                        <a:spcBef>
                          <a:spcPts val="0"/>
                        </a:spcBef>
                        <a:spcAft>
                          <a:spcPts val="0"/>
                        </a:spcAft>
                      </a:pPr>
                      <a:r>
                        <a:rPr lang="en-US" sz="1100" b="1" dirty="0">
                          <a:effectLst/>
                          <a:latin typeface="+mj-lt"/>
                          <a:ea typeface="Times New Roman"/>
                          <a:cs typeface="Times New Roman"/>
                        </a:rPr>
                        <a:t>Co-plan and teach 1-2 subjects/periods per day</a:t>
                      </a:r>
                      <a:endParaRPr lang="en-US" sz="1200" dirty="0">
                        <a:effectLst/>
                        <a:latin typeface="+mj-lt"/>
                        <a:ea typeface="Times New Roman"/>
                      </a:endParaRPr>
                    </a:p>
                  </a:txBody>
                  <a:tcPr marL="68580" marR="68580" marT="0" marB="0"/>
                </a:tc>
                <a:tc>
                  <a:txBody>
                    <a:bodyPr/>
                    <a:lstStyle/>
                    <a:p>
                      <a:pPr marL="0" marR="0">
                        <a:spcBef>
                          <a:spcPts val="0"/>
                        </a:spcBef>
                        <a:spcAft>
                          <a:spcPts val="0"/>
                        </a:spcAft>
                      </a:pPr>
                      <a:r>
                        <a:rPr lang="en-US" sz="1100" dirty="0">
                          <a:effectLst/>
                          <a:latin typeface="+mj-lt"/>
                          <a:ea typeface="Times New Roman"/>
                          <a:cs typeface="Times New Roman"/>
                        </a:rPr>
                        <a:t>Gradually add responsibilities so that the Clinical Teacher has experience planning and teaching each subject/period before first full responsibility begins</a:t>
                      </a:r>
                      <a:endParaRPr lang="en-US" sz="1100" dirty="0">
                        <a:effectLst/>
                        <a:latin typeface="+mj-lt"/>
                        <a:ea typeface="Times New Roman"/>
                      </a:endParaRPr>
                    </a:p>
                  </a:txBody>
                  <a:tcPr marL="68580" marR="68580" marT="0" marB="0"/>
                </a:tc>
                <a:extLst>
                  <a:ext uri="{0D108BD9-81ED-4DB2-BD59-A6C34878D82A}">
                    <a16:rowId xmlns:a16="http://schemas.microsoft.com/office/drawing/2014/main" val="10003"/>
                  </a:ext>
                </a:extLst>
              </a:tr>
              <a:tr h="817755">
                <a:tc>
                  <a:txBody>
                    <a:bodyPr/>
                    <a:lstStyle/>
                    <a:p>
                      <a:pPr marL="0" marR="0">
                        <a:spcBef>
                          <a:spcPts val="0"/>
                        </a:spcBef>
                        <a:spcAft>
                          <a:spcPts val="0"/>
                        </a:spcAft>
                      </a:pPr>
                      <a:r>
                        <a:rPr lang="en-US" sz="1100" b="1" dirty="0">
                          <a:effectLst/>
                          <a:latin typeface="+mj-lt"/>
                          <a:ea typeface="Times New Roman"/>
                          <a:cs typeface="Times New Roman"/>
                        </a:rPr>
                        <a:t>Independently plan and teach 2 or 3 subjects/periods per day</a:t>
                      </a:r>
                      <a:endParaRPr lang="en-US" sz="1200" dirty="0">
                        <a:effectLst/>
                        <a:latin typeface="+mj-lt"/>
                        <a:ea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j-lt"/>
                          <a:ea typeface="Times New Roman"/>
                          <a:cs typeface="Times New Roman"/>
                        </a:rPr>
                        <a:t>Gradually add responsibilities so that the Clinical Teacher has experience planning and teaching each subject/period before first full responsibility begins</a:t>
                      </a:r>
                      <a:endParaRPr lang="en-US" sz="1100" dirty="0">
                        <a:effectLst/>
                        <a:latin typeface="+mj-lt"/>
                        <a:ea typeface="Times New Roman"/>
                      </a:endParaRPr>
                    </a:p>
                    <a:p>
                      <a:pPr marL="0" marR="0">
                        <a:spcBef>
                          <a:spcPts val="0"/>
                        </a:spcBef>
                        <a:spcAft>
                          <a:spcPts val="0"/>
                        </a:spcAft>
                      </a:pPr>
                      <a:endParaRPr lang="en-US" sz="1100" dirty="0">
                        <a:effectLst/>
                        <a:latin typeface="+mj-lt"/>
                        <a:ea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20316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Gradual Release Model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5664187"/>
              </p:ext>
            </p:extLst>
          </p:nvPr>
        </p:nvGraphicFramePr>
        <p:xfrm>
          <a:off x="609600" y="2209800"/>
          <a:ext cx="7924800" cy="4490965"/>
        </p:xfrm>
        <a:graphic>
          <a:graphicData uri="http://schemas.openxmlformats.org/drawingml/2006/table">
            <a:tbl>
              <a:tblPr firstRow="1" bandRow="1">
                <a:tableStyleId>{5C22544A-7EE6-4342-B048-85BDC9FD1C3A}</a:tableStyleId>
              </a:tblPr>
              <a:tblGrid>
                <a:gridCol w="39624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1214701">
                <a:tc>
                  <a:txBody>
                    <a:bodyPr/>
                    <a:lstStyle/>
                    <a:p>
                      <a:pPr marL="0" marR="0">
                        <a:spcBef>
                          <a:spcPts val="0"/>
                        </a:spcBef>
                        <a:spcAft>
                          <a:spcPts val="0"/>
                        </a:spcAft>
                      </a:pPr>
                      <a:r>
                        <a:rPr lang="en-US" sz="1100" b="1" dirty="0">
                          <a:solidFill>
                            <a:schemeClr val="bg1"/>
                          </a:solidFill>
                          <a:effectLst/>
                          <a:latin typeface="+mn-lt"/>
                          <a:ea typeface="Times New Roman"/>
                          <a:cs typeface="Times New Roman"/>
                        </a:rPr>
                        <a:t>Independently plan and teach 3-4 subjects/periods per day</a:t>
                      </a:r>
                      <a:endParaRPr lang="en-US" sz="1200" dirty="0">
                        <a:solidFill>
                          <a:schemeClr val="bg1"/>
                        </a:solidFill>
                        <a:effectLst/>
                        <a:latin typeface="+mn-lt"/>
                        <a:ea typeface="Times New Roman"/>
                      </a:endParaRPr>
                    </a:p>
                  </a:txBody>
                  <a:tcPr marL="68580" marR="68580" marT="0" marB="0">
                    <a:solidFill>
                      <a:schemeClr val="bg2">
                        <a:lumMod val="20000"/>
                        <a:lumOff val="80000"/>
                      </a:schemeClr>
                    </a:solidFill>
                  </a:tcPr>
                </a:tc>
                <a:tc>
                  <a:txBody>
                    <a:bodyPr/>
                    <a:lstStyle/>
                    <a:p>
                      <a:pPr marL="0" marR="0">
                        <a:spcBef>
                          <a:spcPts val="0"/>
                        </a:spcBef>
                        <a:spcAft>
                          <a:spcPts val="0"/>
                        </a:spcAft>
                      </a:pPr>
                      <a:r>
                        <a:rPr lang="en-US" sz="1100" b="0" dirty="0">
                          <a:solidFill>
                            <a:schemeClr val="bg1"/>
                          </a:solidFill>
                          <a:effectLst/>
                          <a:latin typeface="+mn-lt"/>
                          <a:ea typeface="Times New Roman"/>
                          <a:cs typeface="Times New Roman"/>
                        </a:rPr>
                        <a:t>As the Clinical Teacher assumes teaching of new subjects/periods, teaching responsibilities for subjects/periods they have taught the longest may be dropped.  This assures that the Clinical Teacher will teach at most 3 subjects/periods per day (or approx. half of the school day). By the end of the first semester, the Clinical Teacher should have taught all the subjects/periods.</a:t>
                      </a:r>
                      <a:endParaRPr lang="en-US" sz="1100" b="0" dirty="0">
                        <a:solidFill>
                          <a:schemeClr val="bg1"/>
                        </a:solidFill>
                        <a:effectLst/>
                        <a:latin typeface="+mn-lt"/>
                        <a:ea typeface="Times New Roman"/>
                      </a:endParaRPr>
                    </a:p>
                  </a:txBody>
                  <a:tcPr marL="68580" marR="68580" marT="0" marB="0">
                    <a:solidFill>
                      <a:schemeClr val="bg2">
                        <a:lumMod val="20000"/>
                        <a:lumOff val="80000"/>
                      </a:schemeClr>
                    </a:solidFill>
                  </a:tcPr>
                </a:tc>
                <a:extLst>
                  <a:ext uri="{0D108BD9-81ED-4DB2-BD59-A6C34878D82A}">
                    <a16:rowId xmlns:a16="http://schemas.microsoft.com/office/drawing/2014/main" val="10000"/>
                  </a:ext>
                </a:extLst>
              </a:tr>
              <a:tr h="948443">
                <a:tc>
                  <a:txBody>
                    <a:bodyPr/>
                    <a:lstStyle/>
                    <a:p>
                      <a:pPr marL="0" marR="0">
                        <a:spcBef>
                          <a:spcPts val="0"/>
                        </a:spcBef>
                        <a:spcAft>
                          <a:spcPts val="0"/>
                        </a:spcAft>
                      </a:pPr>
                      <a:r>
                        <a:rPr lang="en-US" sz="1100" b="1" dirty="0">
                          <a:effectLst/>
                          <a:latin typeface="+mn-lt"/>
                          <a:ea typeface="Times New Roman"/>
                          <a:cs typeface="Times New Roman"/>
                        </a:rPr>
                        <a:t>Full Responsibility</a:t>
                      </a:r>
                      <a:endParaRPr lang="en-US" sz="1200" dirty="0">
                        <a:effectLst/>
                        <a:latin typeface="+mn-lt"/>
                        <a:ea typeface="Times New Roman"/>
                      </a:endParaRPr>
                    </a:p>
                  </a:txBody>
                  <a:tcPr marL="68580" marR="68580" marT="0" marB="0"/>
                </a:tc>
                <a:tc>
                  <a:txBody>
                    <a:bodyPr/>
                    <a:lstStyle/>
                    <a:p>
                      <a:pPr marL="0" marR="0">
                        <a:spcBef>
                          <a:spcPts val="0"/>
                        </a:spcBef>
                        <a:spcAft>
                          <a:spcPts val="0"/>
                        </a:spcAft>
                      </a:pPr>
                      <a:r>
                        <a:rPr lang="en-US" sz="1100" b="0" dirty="0">
                          <a:effectLst/>
                          <a:latin typeface="+mn-lt"/>
                          <a:ea typeface="Times New Roman"/>
                          <a:cs typeface="Times New Roman"/>
                        </a:rPr>
                        <a:t>Choose 25-30 consecutive days by the second semester for full responsibility. </a:t>
                      </a:r>
                      <a:endParaRPr lang="en-US" sz="1100" b="0" dirty="0">
                        <a:effectLst/>
                        <a:latin typeface="+mn-lt"/>
                        <a:ea typeface="Times New Roman"/>
                      </a:endParaRPr>
                    </a:p>
                  </a:txBody>
                  <a:tcPr marL="68580" marR="68580" marT="0" marB="0"/>
                </a:tc>
                <a:extLst>
                  <a:ext uri="{0D108BD9-81ED-4DB2-BD59-A6C34878D82A}">
                    <a16:rowId xmlns:a16="http://schemas.microsoft.com/office/drawing/2014/main" val="10001"/>
                  </a:ext>
                </a:extLst>
              </a:tr>
              <a:tr h="634861">
                <a:tc>
                  <a:txBody>
                    <a:bodyPr/>
                    <a:lstStyle/>
                    <a:p>
                      <a:pPr marL="0" marR="0">
                        <a:spcBef>
                          <a:spcPts val="0"/>
                        </a:spcBef>
                        <a:spcAft>
                          <a:spcPts val="0"/>
                        </a:spcAft>
                      </a:pPr>
                      <a:r>
                        <a:rPr lang="en-US" sz="1100" b="1" dirty="0">
                          <a:effectLst/>
                          <a:latin typeface="+mn-lt"/>
                          <a:ea typeface="Times New Roman"/>
                          <a:cs typeface="Times New Roman"/>
                        </a:rPr>
                        <a:t>Phasing Out</a:t>
                      </a:r>
                      <a:endParaRPr lang="en-US" sz="1200" dirty="0">
                        <a:effectLst/>
                        <a:latin typeface="+mn-lt"/>
                        <a:ea typeface="Times New Roman"/>
                      </a:endParaRPr>
                    </a:p>
                  </a:txBody>
                  <a:tcPr marL="68580" marR="68580" marT="0" marB="0"/>
                </a:tc>
                <a:tc>
                  <a:txBody>
                    <a:bodyPr/>
                    <a:lstStyle/>
                    <a:p>
                      <a:pPr marL="0" marR="0">
                        <a:spcBef>
                          <a:spcPts val="0"/>
                        </a:spcBef>
                        <a:spcAft>
                          <a:spcPts val="0"/>
                        </a:spcAft>
                      </a:pPr>
                      <a:r>
                        <a:rPr lang="en-US" sz="1100" b="0" dirty="0">
                          <a:effectLst/>
                          <a:latin typeface="+mn-lt"/>
                          <a:ea typeface="Times New Roman"/>
                          <a:cs typeface="Times New Roman"/>
                        </a:rPr>
                        <a:t>Cooperating Teacher begins to reassume control of classroom but continues to allow Clinical Teacher to teach 2-3 periods by April.</a:t>
                      </a:r>
                      <a:endParaRPr lang="en-US" sz="1100" b="0" dirty="0">
                        <a:effectLst/>
                        <a:latin typeface="+mn-lt"/>
                        <a:ea typeface="Times New Roman"/>
                      </a:endParaRPr>
                    </a:p>
                  </a:txBody>
                  <a:tcPr marL="68580" marR="68580" marT="0" marB="0"/>
                </a:tc>
                <a:extLst>
                  <a:ext uri="{0D108BD9-81ED-4DB2-BD59-A6C34878D82A}">
                    <a16:rowId xmlns:a16="http://schemas.microsoft.com/office/drawing/2014/main" val="10002"/>
                  </a:ext>
                </a:extLst>
              </a:tr>
              <a:tr h="846480">
                <a:tc>
                  <a:txBody>
                    <a:bodyPr/>
                    <a:lstStyle/>
                    <a:p>
                      <a:pPr marL="0" marR="0">
                        <a:spcBef>
                          <a:spcPts val="0"/>
                        </a:spcBef>
                        <a:spcAft>
                          <a:spcPts val="0"/>
                        </a:spcAft>
                      </a:pPr>
                      <a:r>
                        <a:rPr lang="en-US" sz="1100" b="1" dirty="0">
                          <a:effectLst/>
                          <a:latin typeface="+mn-lt"/>
                          <a:ea typeface="Times New Roman"/>
                          <a:cs typeface="Times New Roman"/>
                        </a:rPr>
                        <a:t>Final 1-2 Weeks of Placement</a:t>
                      </a:r>
                      <a:endParaRPr lang="en-US" sz="1200" dirty="0">
                        <a:effectLst/>
                        <a:latin typeface="+mn-lt"/>
                        <a:ea typeface="Times New Roman"/>
                      </a:endParaRPr>
                    </a:p>
                  </a:txBody>
                  <a:tcPr marL="68580" marR="68580" marT="0" marB="0"/>
                </a:tc>
                <a:tc>
                  <a:txBody>
                    <a:bodyPr/>
                    <a:lstStyle/>
                    <a:p>
                      <a:pPr marL="0" marR="0">
                        <a:spcBef>
                          <a:spcPts val="0"/>
                        </a:spcBef>
                        <a:spcAft>
                          <a:spcPts val="0"/>
                        </a:spcAft>
                      </a:pPr>
                      <a:r>
                        <a:rPr lang="en-US" sz="1100" b="0" dirty="0">
                          <a:effectLst/>
                          <a:latin typeface="+mn-lt"/>
                          <a:ea typeface="Times New Roman"/>
                          <a:cs typeface="Times New Roman"/>
                        </a:rPr>
                        <a:t>Cooperating Teacher reassumes complete control of the classroom. If appropriate, allow Clinical Teacher to observe other teachers in the content discipline or at other grade levels.</a:t>
                      </a:r>
                      <a:endParaRPr lang="en-US" sz="1100" b="0" dirty="0">
                        <a:effectLst/>
                        <a:latin typeface="+mn-lt"/>
                        <a:ea typeface="Times New Roman"/>
                      </a:endParaRPr>
                    </a:p>
                  </a:txBody>
                  <a:tcPr marL="68580" marR="68580" marT="0" marB="0"/>
                </a:tc>
                <a:extLst>
                  <a:ext uri="{0D108BD9-81ED-4DB2-BD59-A6C34878D82A}">
                    <a16:rowId xmlns:a16="http://schemas.microsoft.com/office/drawing/2014/main" val="10003"/>
                  </a:ext>
                </a:extLst>
              </a:tr>
              <a:tr h="846480">
                <a:tc>
                  <a:txBody>
                    <a:bodyPr/>
                    <a:lstStyle/>
                    <a:p>
                      <a:pPr marL="0" marR="0">
                        <a:spcBef>
                          <a:spcPts val="0"/>
                        </a:spcBef>
                        <a:spcAft>
                          <a:spcPts val="0"/>
                        </a:spcAft>
                      </a:pPr>
                      <a:endParaRPr lang="en-US" sz="1200" dirty="0">
                        <a:effectLst/>
                        <a:latin typeface="+mj-lt"/>
                        <a:ea typeface="Times New Roman"/>
                      </a:endParaRPr>
                    </a:p>
                  </a:txBody>
                  <a:tcPr marL="68580" marR="68580" marT="0" marB="0"/>
                </a:tc>
                <a:tc>
                  <a:txBody>
                    <a:bodyPr/>
                    <a:lstStyle/>
                    <a:p>
                      <a:pPr marL="0" marR="0">
                        <a:spcBef>
                          <a:spcPts val="0"/>
                        </a:spcBef>
                        <a:spcAft>
                          <a:spcPts val="0"/>
                        </a:spcAft>
                      </a:pPr>
                      <a:r>
                        <a:rPr lang="en-US" sz="1100" b="0" dirty="0">
                          <a:effectLst/>
                          <a:latin typeface="+mn-lt"/>
                          <a:ea typeface="Times New Roman"/>
                          <a:cs typeface="Times New Roman"/>
                        </a:rPr>
                        <a:t>Clinical Teacher completes necessary paperwork and return of borrowed materials. </a:t>
                      </a:r>
                      <a:endParaRPr lang="en-US" sz="1100" b="0" dirty="0">
                        <a:effectLst/>
                        <a:latin typeface="+mn-lt"/>
                        <a:ea typeface="Times New Roman"/>
                      </a:endParaRPr>
                    </a:p>
                    <a:p>
                      <a:pPr marL="0" marR="0">
                        <a:spcBef>
                          <a:spcPts val="0"/>
                        </a:spcBef>
                        <a:spcAft>
                          <a:spcPts val="0"/>
                        </a:spcAft>
                      </a:pPr>
                      <a:r>
                        <a:rPr lang="en-US" sz="1100" b="0" i="1" dirty="0">
                          <a:effectLst/>
                          <a:latin typeface="+mn-lt"/>
                          <a:ea typeface="Times New Roman"/>
                          <a:cs typeface="Times New Roman"/>
                        </a:rPr>
                        <a:t>SUMMATIVE CONFERENCE AND EVALUATIONS</a:t>
                      </a:r>
                      <a:endParaRPr lang="en-US" sz="1100" b="0" dirty="0">
                        <a:effectLst/>
                        <a:latin typeface="+mn-lt"/>
                        <a:ea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36938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the Candidate</a:t>
            </a:r>
          </a:p>
        </p:txBody>
      </p:sp>
      <p:sp>
        <p:nvSpPr>
          <p:cNvPr id="3" name="Content Placeholder 2"/>
          <p:cNvSpPr>
            <a:spLocks noGrp="1"/>
          </p:cNvSpPr>
          <p:nvPr>
            <p:ph idx="1"/>
          </p:nvPr>
        </p:nvSpPr>
        <p:spPr>
          <a:xfrm>
            <a:off x="381000" y="2057400"/>
            <a:ext cx="8305800" cy="4572000"/>
          </a:xfrm>
        </p:spPr>
        <p:txBody>
          <a:bodyPr>
            <a:normAutofit fontScale="92500" lnSpcReduction="20000"/>
          </a:bodyPr>
          <a:lstStyle/>
          <a:p>
            <a:r>
              <a:rPr lang="en-US" dirty="0"/>
              <a:t>The cooperating teacher will need to complete and submit 2 formative and 1 summative evaluations on the candidate per semester.  Evaluations and copies of the attendance report (get from clinical teacher) to be submitted to Gloria </a:t>
            </a:r>
            <a:r>
              <a:rPr lang="en-US" dirty="0" err="1"/>
              <a:t>Reidlinger</a:t>
            </a:r>
            <a:r>
              <a:rPr lang="en-US" dirty="0"/>
              <a:t>, </a:t>
            </a:r>
            <a:r>
              <a:rPr lang="en-US" dirty="0">
                <a:hlinkClick r:id="rId2"/>
              </a:rPr>
              <a:t>gredilinger@wtamu.edu</a:t>
            </a:r>
            <a:r>
              <a:rPr lang="en-US" dirty="0"/>
              <a:t>.</a:t>
            </a:r>
          </a:p>
          <a:p>
            <a:pPr lvl="1"/>
            <a:r>
              <a:rPr lang="en-US" sz="1900" dirty="0"/>
              <a:t>Follow Cooperative Timeline for submission – Sept. 20, Oct. 18, Dec. 6 (Fall) </a:t>
            </a:r>
          </a:p>
          <a:p>
            <a:r>
              <a:rPr lang="en-US" dirty="0"/>
              <a:t>In addition, the cooperating teacher will complete a program evaluation at the end of the Spring semester. </a:t>
            </a:r>
          </a:p>
          <a:p>
            <a:r>
              <a:rPr lang="en-US" dirty="0"/>
              <a:t>Clinical teachers need to be made aware of any concerns. Identifying these areas early allows for field supervisors and cooperating teachers to work together to provide support and guidance to the candidate.</a:t>
            </a:r>
          </a:p>
          <a:p>
            <a:r>
              <a:rPr lang="en-US" dirty="0"/>
              <a:t>If improvement is not made and the candidate creates a negative learning environment, the cooperating teacher or principal may ask for removal of the clinical teacher.</a:t>
            </a:r>
          </a:p>
        </p:txBody>
      </p:sp>
    </p:spTree>
    <p:extLst>
      <p:ext uri="{BB962C8B-B14F-4D97-AF65-F5344CB8AC3E}">
        <p14:creationId xmlns:p14="http://schemas.microsoft.com/office/powerpoint/2010/main" val="3613756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7EB6-6464-6E42-9EDD-D504ABA6BE08}"/>
              </a:ext>
            </a:extLst>
          </p:cNvPr>
          <p:cNvSpPr>
            <a:spLocks noGrp="1"/>
          </p:cNvSpPr>
          <p:nvPr>
            <p:ph type="title"/>
          </p:nvPr>
        </p:nvSpPr>
        <p:spPr/>
        <p:txBody>
          <a:bodyPr/>
          <a:lstStyle/>
          <a:p>
            <a:r>
              <a:rPr lang="en-US" dirty="0"/>
              <a:t>Clinical Teacher Absences</a:t>
            </a:r>
          </a:p>
        </p:txBody>
      </p:sp>
      <p:sp>
        <p:nvSpPr>
          <p:cNvPr id="3" name="Content Placeholder 2">
            <a:extLst>
              <a:ext uri="{FF2B5EF4-FFF2-40B4-BE49-F238E27FC236}">
                <a16:creationId xmlns:a16="http://schemas.microsoft.com/office/drawing/2014/main" id="{BC1E2F93-EF14-E34B-B0D4-EDA5A1D73D92}"/>
              </a:ext>
            </a:extLst>
          </p:cNvPr>
          <p:cNvSpPr>
            <a:spLocks noGrp="1"/>
          </p:cNvSpPr>
          <p:nvPr>
            <p:ph idx="1"/>
          </p:nvPr>
        </p:nvSpPr>
        <p:spPr>
          <a:xfrm>
            <a:off x="533400" y="2336872"/>
            <a:ext cx="8077200" cy="4216327"/>
          </a:xfrm>
        </p:spPr>
        <p:txBody>
          <a:bodyPr>
            <a:normAutofit fontScale="77500" lnSpcReduction="20000"/>
          </a:bodyPr>
          <a:lstStyle/>
          <a:p>
            <a:r>
              <a:rPr lang="en-US" dirty="0"/>
              <a:t>If the Clinical Teacher is absent, s/he must inform his or her Field Supervisor, Cooperating Teacher, and The Office of Teacher Preparation.</a:t>
            </a:r>
          </a:p>
          <a:p>
            <a:r>
              <a:rPr lang="en-US" dirty="0"/>
              <a:t>WTAMU understands that Clinical Teachers may experience illness, their children may become ill, or an emergency may happen; we grant 2-3 days of absence per semester or 4-6 days in the 28 week Clinical Teaching Experience to cover these occurrences. </a:t>
            </a:r>
          </a:p>
          <a:p>
            <a:r>
              <a:rPr lang="en-US" dirty="0"/>
              <a:t>If absences become excessive, anything over 3 within each 14 week semester, the Cooperating Teacher should reach out to WTAMU’s Office of Teacher Preparation—or at anytime the Cooperating Teacher believes intervention or support from WTAMU may be needed. Please do not wait until frustration has occurred or the issue has become excessive. </a:t>
            </a:r>
          </a:p>
          <a:p>
            <a:r>
              <a:rPr lang="en-US" dirty="0"/>
              <a:t>This policy includes arriving late or leaving early from campus. </a:t>
            </a:r>
          </a:p>
          <a:p>
            <a:r>
              <a:rPr lang="en-US" dirty="0"/>
              <a:t>Cooperating Teachers should have candid conversations concerning attendance, arrival times, and departure times with Clinical Teachers within the first week of their placement. </a:t>
            </a:r>
          </a:p>
        </p:txBody>
      </p:sp>
    </p:spTree>
    <p:extLst>
      <p:ext uri="{BB962C8B-B14F-4D97-AF65-F5344CB8AC3E}">
        <p14:creationId xmlns:p14="http://schemas.microsoft.com/office/powerpoint/2010/main" val="1216806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The University School Liaison's Responsibilities to the clinical teacher</a:t>
            </a:r>
          </a:p>
        </p:txBody>
      </p:sp>
      <p:sp>
        <p:nvSpPr>
          <p:cNvPr id="3" name="Content Placeholder 2"/>
          <p:cNvSpPr>
            <a:spLocks noGrp="1"/>
          </p:cNvSpPr>
          <p:nvPr>
            <p:ph idx="1"/>
          </p:nvPr>
        </p:nvSpPr>
        <p:spPr>
          <a:xfrm>
            <a:off x="533400" y="2336872"/>
            <a:ext cx="7391400" cy="4292527"/>
          </a:xfrm>
        </p:spPr>
        <p:txBody>
          <a:bodyPr>
            <a:normAutofit fontScale="77500" lnSpcReduction="20000"/>
          </a:bodyPr>
          <a:lstStyle/>
          <a:p>
            <a:pPr marL="0" indent="0">
              <a:buNone/>
            </a:pPr>
            <a:r>
              <a:rPr lang="en-US" dirty="0"/>
              <a:t>Is Responsible for:</a:t>
            </a:r>
          </a:p>
          <a:p>
            <a:pPr>
              <a:buFont typeface="Arial" panose="020B0604020202020204" pitchFamily="34" charset="0"/>
              <a:buChar char="•"/>
            </a:pPr>
            <a:r>
              <a:rPr lang="en-US" dirty="0"/>
              <a:t>Staying in frequent contact with the candidate and cooperating teacher.</a:t>
            </a:r>
          </a:p>
          <a:p>
            <a:pPr>
              <a:buFont typeface="Arial" panose="020B0604020202020204" pitchFamily="34" charset="0"/>
              <a:buChar char="•"/>
            </a:pPr>
            <a:r>
              <a:rPr lang="en-US" dirty="0"/>
              <a:t>Completing 6 formal observations per semester or 12 for the 28 weeks of Clinical Teaching.</a:t>
            </a:r>
          </a:p>
          <a:p>
            <a:pPr>
              <a:buFont typeface="Arial" panose="020B0604020202020204" pitchFamily="34" charset="0"/>
              <a:buChar char="•"/>
            </a:pPr>
            <a:r>
              <a:rPr lang="en-US" dirty="0"/>
              <a:t>Conferencing with the candidate, the cooperating teacher, and the school administrator-–principal or associate principal.</a:t>
            </a:r>
          </a:p>
          <a:p>
            <a:pPr>
              <a:buFont typeface="Arial" panose="020B0604020202020204" pitchFamily="34" charset="0"/>
              <a:buChar char="•"/>
            </a:pPr>
            <a:r>
              <a:rPr lang="en-US" dirty="0"/>
              <a:t>Providing written feedback to the candidate, cooperating teacher, and the school principal.</a:t>
            </a:r>
          </a:p>
          <a:p>
            <a:pPr>
              <a:buFont typeface="Arial" panose="020B0604020202020204" pitchFamily="34" charset="0"/>
              <a:buChar char="•"/>
            </a:pPr>
            <a:r>
              <a:rPr lang="en-US" dirty="0"/>
              <a:t>Providing specific feedback to the candidate for professional improvement or growth.</a:t>
            </a:r>
          </a:p>
          <a:p>
            <a:pPr>
              <a:buFont typeface="Arial" panose="020B0604020202020204" pitchFamily="34" charset="0"/>
              <a:buChar char="•"/>
            </a:pPr>
            <a:r>
              <a:rPr lang="en-US" dirty="0"/>
              <a:t>Leading the candidate in reflection of his or her performance.</a:t>
            </a:r>
          </a:p>
          <a:p>
            <a:pPr>
              <a:buFont typeface="Arial" panose="020B0604020202020204" pitchFamily="34" charset="0"/>
              <a:buChar char="•"/>
            </a:pPr>
            <a:r>
              <a:rPr lang="en-US" dirty="0"/>
              <a:t>Contacting the director of field experiences about issues which may need an action plan or change of placement.</a:t>
            </a:r>
          </a:p>
        </p:txBody>
      </p:sp>
    </p:spTree>
    <p:extLst>
      <p:ext uri="{BB962C8B-B14F-4D97-AF65-F5344CB8AC3E}">
        <p14:creationId xmlns:p14="http://schemas.microsoft.com/office/powerpoint/2010/main" val="3974254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8292B-3D8D-7141-84E2-B0343C463190}"/>
              </a:ext>
            </a:extLst>
          </p:cNvPr>
          <p:cNvSpPr>
            <a:spLocks noGrp="1"/>
          </p:cNvSpPr>
          <p:nvPr>
            <p:ph type="title"/>
          </p:nvPr>
        </p:nvSpPr>
        <p:spPr/>
        <p:txBody>
          <a:bodyPr/>
          <a:lstStyle/>
          <a:p>
            <a:r>
              <a:rPr lang="en-US" dirty="0"/>
              <a:t>Candidate Supervisions</a:t>
            </a:r>
          </a:p>
        </p:txBody>
      </p:sp>
      <p:sp>
        <p:nvSpPr>
          <p:cNvPr id="3" name="Content Placeholder 2">
            <a:extLst>
              <a:ext uri="{FF2B5EF4-FFF2-40B4-BE49-F238E27FC236}">
                <a16:creationId xmlns:a16="http://schemas.microsoft.com/office/drawing/2014/main" id="{97DC0D1C-CC75-074A-B4FD-9312039C8983}"/>
              </a:ext>
            </a:extLst>
          </p:cNvPr>
          <p:cNvSpPr>
            <a:spLocks noGrp="1"/>
          </p:cNvSpPr>
          <p:nvPr>
            <p:ph idx="1"/>
          </p:nvPr>
        </p:nvSpPr>
        <p:spPr/>
        <p:txBody>
          <a:bodyPr>
            <a:normAutofit fontScale="77500" lnSpcReduction="20000"/>
          </a:bodyPr>
          <a:lstStyle/>
          <a:p>
            <a:r>
              <a:rPr lang="en-US" dirty="0"/>
              <a:t>To ensure quality of supervision and align more with the T-TESS model, supervisors will conduct supervisions in the following ways: </a:t>
            </a:r>
          </a:p>
          <a:p>
            <a:r>
              <a:rPr lang="en-US" dirty="0"/>
              <a:t>The supervisor will conduct a pre-conference with the clinical teacher—about 15 minutes</a:t>
            </a:r>
          </a:p>
          <a:p>
            <a:r>
              <a:rPr lang="en-US" dirty="0"/>
              <a:t>The supervisor will observe the clinical teacher engaged in direct teaching of a lesson for a minimum of 45 minutes</a:t>
            </a:r>
          </a:p>
          <a:p>
            <a:r>
              <a:rPr lang="en-US" dirty="0"/>
              <a:t>The supervisor will conduct a post-conference with the candidate after the lesson-–about 15-20 minutes</a:t>
            </a:r>
          </a:p>
          <a:p>
            <a:r>
              <a:rPr lang="en-US" dirty="0"/>
              <a:t>The supervisor will conduct a conference with the cooperating teacher-–about 15 minutes</a:t>
            </a:r>
          </a:p>
          <a:p>
            <a:r>
              <a:rPr lang="en-US" dirty="0"/>
              <a:t>Once each semester, the supervisor will need to meet with an administrator on campus concerning all clinical teachers placed on that campus—about 20-30 minutes. </a:t>
            </a:r>
          </a:p>
        </p:txBody>
      </p:sp>
    </p:spTree>
    <p:extLst>
      <p:ext uri="{BB962C8B-B14F-4D97-AF65-F5344CB8AC3E}">
        <p14:creationId xmlns:p14="http://schemas.microsoft.com/office/powerpoint/2010/main" val="2588394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4300E-AF9A-E64C-8D1C-7F7E89863A28}"/>
              </a:ext>
            </a:extLst>
          </p:cNvPr>
          <p:cNvSpPr>
            <a:spLocks noGrp="1"/>
          </p:cNvSpPr>
          <p:nvPr>
            <p:ph type="title"/>
          </p:nvPr>
        </p:nvSpPr>
        <p:spPr/>
        <p:txBody>
          <a:bodyPr/>
          <a:lstStyle/>
          <a:p>
            <a:r>
              <a:rPr lang="en-US" dirty="0"/>
              <a:t>During the Supervision </a:t>
            </a:r>
          </a:p>
        </p:txBody>
      </p:sp>
      <p:sp>
        <p:nvSpPr>
          <p:cNvPr id="3" name="Content Placeholder 2">
            <a:extLst>
              <a:ext uri="{FF2B5EF4-FFF2-40B4-BE49-F238E27FC236}">
                <a16:creationId xmlns:a16="http://schemas.microsoft.com/office/drawing/2014/main" id="{54BA5905-64ED-CB4C-910B-4342651B4A32}"/>
              </a:ext>
            </a:extLst>
          </p:cNvPr>
          <p:cNvSpPr>
            <a:spLocks noGrp="1"/>
          </p:cNvSpPr>
          <p:nvPr>
            <p:ph idx="1"/>
          </p:nvPr>
        </p:nvSpPr>
        <p:spPr>
          <a:xfrm>
            <a:off x="533400" y="2336872"/>
            <a:ext cx="8077200" cy="4368727"/>
          </a:xfrm>
        </p:spPr>
        <p:txBody>
          <a:bodyPr>
            <a:normAutofit fontScale="85000" lnSpcReduction="20000"/>
          </a:bodyPr>
          <a:lstStyle/>
          <a:p>
            <a:r>
              <a:rPr lang="en-US" dirty="0"/>
              <a:t>Cooperating Teachers should help facilitate the supervision in the following ways: </a:t>
            </a:r>
          </a:p>
          <a:p>
            <a:r>
              <a:rPr lang="en-US" dirty="0"/>
              <a:t>Take the class for 15 minutes so that the Field Supervisor can conduct the pre-conference interview with the Clinical Teacher. </a:t>
            </a:r>
          </a:p>
          <a:p>
            <a:r>
              <a:rPr lang="en-US" dirty="0"/>
              <a:t>Ensure that the Clinical Teacher has opportunity to direct teach the entire class for at least a 45 minutes while the Field Supervisor observes.</a:t>
            </a:r>
          </a:p>
          <a:p>
            <a:r>
              <a:rPr lang="en-US" dirty="0"/>
              <a:t>Cooperating Teachers should take the class after the Clinical Teacher teaches the lesson so that the Field Supervisor may conduct the post conference with the Field Supervisor. </a:t>
            </a:r>
          </a:p>
          <a:p>
            <a:r>
              <a:rPr lang="en-US" dirty="0"/>
              <a:t>Cooperating Teachers need to confer with the Field Supervisor during each supervision visit and communicate with school administrators to ensure that Field Supervisors are able to schedule 1 meeting during the semester to confer with the principal or associate principal about all Clinical Teachers placed on the school campus in one meeting. </a:t>
            </a:r>
          </a:p>
        </p:txBody>
      </p:sp>
    </p:spTree>
    <p:extLst>
      <p:ext uri="{BB962C8B-B14F-4D97-AF65-F5344CB8AC3E}">
        <p14:creationId xmlns:p14="http://schemas.microsoft.com/office/powerpoint/2010/main" val="4085354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a:t>Welcome</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t>Thank you for partnering with WTAMU in the process of educating our teacher candidates!</a:t>
            </a:r>
          </a:p>
          <a:p>
            <a:r>
              <a:rPr lang="en-US" sz="2400" dirty="0"/>
              <a:t>Your role as a cooperating teacher is critical to the success of our future teachers.</a:t>
            </a:r>
          </a:p>
          <a:p>
            <a:r>
              <a:rPr lang="en-US" sz="2400" dirty="0"/>
              <a:t>This Power </a:t>
            </a:r>
            <a:r>
              <a:rPr lang="en-US" dirty="0"/>
              <a:t>P</a:t>
            </a:r>
            <a:r>
              <a:rPr lang="en-US" sz="2400" dirty="0"/>
              <a:t>oint is designed to clarify your roles and responsibilities as a cooperating teacher and explain what you should expect from your clinical  teacher.</a:t>
            </a:r>
          </a:p>
          <a:p>
            <a:r>
              <a:rPr lang="en-US" sz="2400" dirty="0"/>
              <a:t>Please use this information along with the WTAMU Cooperating Teacher Handbook as a guide to having a successful year as a cooperating teacher in the state of Texas.</a:t>
            </a:r>
          </a:p>
        </p:txBody>
      </p:sp>
    </p:spTree>
    <p:extLst>
      <p:ext uri="{BB962C8B-B14F-4D97-AF65-F5344CB8AC3E}">
        <p14:creationId xmlns:p14="http://schemas.microsoft.com/office/powerpoint/2010/main" val="2157510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D753E-FCCC-3F49-85CA-082CFB4431E5}"/>
              </a:ext>
            </a:extLst>
          </p:cNvPr>
          <p:cNvSpPr>
            <a:spLocks noGrp="1"/>
          </p:cNvSpPr>
          <p:nvPr>
            <p:ph type="title"/>
          </p:nvPr>
        </p:nvSpPr>
        <p:spPr/>
        <p:txBody>
          <a:bodyPr/>
          <a:lstStyle/>
          <a:p>
            <a:r>
              <a:rPr lang="en-US" dirty="0"/>
              <a:t>Scheduling Supervisions	</a:t>
            </a:r>
          </a:p>
        </p:txBody>
      </p:sp>
      <p:sp>
        <p:nvSpPr>
          <p:cNvPr id="3" name="Content Placeholder 2">
            <a:extLst>
              <a:ext uri="{FF2B5EF4-FFF2-40B4-BE49-F238E27FC236}">
                <a16:creationId xmlns:a16="http://schemas.microsoft.com/office/drawing/2014/main" id="{5EAB724B-243A-404C-BD42-931896B3DCE9}"/>
              </a:ext>
            </a:extLst>
          </p:cNvPr>
          <p:cNvSpPr>
            <a:spLocks noGrp="1"/>
          </p:cNvSpPr>
          <p:nvPr>
            <p:ph idx="1"/>
          </p:nvPr>
        </p:nvSpPr>
        <p:spPr>
          <a:xfrm>
            <a:off x="533400" y="2336872"/>
            <a:ext cx="7924800" cy="4140128"/>
          </a:xfrm>
        </p:spPr>
        <p:txBody>
          <a:bodyPr>
            <a:normAutofit fontScale="85000" lnSpcReduction="10000"/>
          </a:bodyPr>
          <a:lstStyle/>
          <a:p>
            <a:r>
              <a:rPr lang="en-US" dirty="0"/>
              <a:t>Candidates will create a schedule with their field supervisor that ensures the supervisor sees the candidate engaged in a variety of teaching situations at different times, classes, periods, and/or subject areas throughout each semester—new schedules will be created in the Spring. </a:t>
            </a:r>
          </a:p>
          <a:p>
            <a:r>
              <a:rPr lang="en-US" dirty="0"/>
              <a:t>Supervisors will schedule supervisions, and both the candidate and cooperating teacher will be aware of the days and times they will observe. </a:t>
            </a:r>
          </a:p>
          <a:p>
            <a:r>
              <a:rPr lang="en-US" dirty="0"/>
              <a:t>It is the Clinical Teacher’s responsibility to schedule supervision times and to inform the Cooperating Teacher of the Schedule. </a:t>
            </a:r>
          </a:p>
          <a:p>
            <a:r>
              <a:rPr lang="en-US" dirty="0"/>
              <a:t>If the Clinical Teacher needs to reschedule due to illness or a change in schedule at the school such as an assembly, the Clinical Teacher must notify the field supervisor as soon as possible to reschedule and then notify the Cooperating Teacher of the revised schedule. </a:t>
            </a:r>
          </a:p>
        </p:txBody>
      </p:sp>
    </p:spTree>
    <p:extLst>
      <p:ext uri="{BB962C8B-B14F-4D97-AF65-F5344CB8AC3E}">
        <p14:creationId xmlns:p14="http://schemas.microsoft.com/office/powerpoint/2010/main" val="2376797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a:xfrm>
            <a:off x="533400" y="2336872"/>
            <a:ext cx="7391400" cy="3767899"/>
          </a:xfrm>
        </p:spPr>
        <p:txBody>
          <a:bodyPr>
            <a:normAutofit fontScale="85000" lnSpcReduction="20000"/>
          </a:bodyPr>
          <a:lstStyle/>
          <a:p>
            <a:r>
              <a:rPr lang="en-US" dirty="0"/>
              <a:t>The role of the cooperating teacher has been proven to be the single most significant determinant in the success of a clinical teacher’s field-based experience.</a:t>
            </a:r>
          </a:p>
          <a:p>
            <a:r>
              <a:rPr lang="en-US" dirty="0"/>
              <a:t>We recognize that your willingness to host a clinical teacher is a tremendous sacrifice and service to the profession.</a:t>
            </a:r>
          </a:p>
          <a:p>
            <a:r>
              <a:rPr lang="en-US" dirty="0"/>
              <a:t>We thank you and commend you for your dedication to Texas education and future generations of Texas educators!</a:t>
            </a:r>
          </a:p>
          <a:p>
            <a:r>
              <a:rPr lang="en-US" dirty="0"/>
              <a:t>The GYO grant is a new initiative, so we are still working out all of the logistics, but WTAMU believes it will help rural schools and place more teachers in underserved certification areas </a:t>
            </a:r>
          </a:p>
          <a:p>
            <a:r>
              <a:rPr lang="en-US" dirty="0"/>
              <a:t>Information will be shared as needed, but if there are any questions on GYO, the grant, or logistics, please contact us</a:t>
            </a:r>
          </a:p>
        </p:txBody>
      </p:sp>
    </p:spTree>
    <p:extLst>
      <p:ext uri="{BB962C8B-B14F-4D97-AF65-F5344CB8AC3E}">
        <p14:creationId xmlns:p14="http://schemas.microsoft.com/office/powerpoint/2010/main" val="302015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a:xfrm>
            <a:off x="462387" y="2209800"/>
            <a:ext cx="7924800" cy="4063927"/>
          </a:xfrm>
        </p:spPr>
        <p:txBody>
          <a:bodyPr>
            <a:normAutofit fontScale="85000" lnSpcReduction="20000"/>
          </a:bodyPr>
          <a:lstStyle/>
          <a:p>
            <a:pPr marL="0" indent="0">
              <a:buNone/>
            </a:pPr>
            <a:r>
              <a:rPr lang="en-US" dirty="0"/>
              <a:t>Dr. Beth Garcia</a:t>
            </a:r>
          </a:p>
          <a:p>
            <a:pPr marL="0" indent="0">
              <a:buNone/>
            </a:pPr>
            <a:r>
              <a:rPr lang="en-US" dirty="0"/>
              <a:t>Director, Office of Teacher Preparation and Certification</a:t>
            </a:r>
          </a:p>
          <a:p>
            <a:pPr marL="0" indent="0">
              <a:buNone/>
            </a:pPr>
            <a:r>
              <a:rPr lang="en-US" dirty="0"/>
              <a:t>(806)651-2609</a:t>
            </a:r>
          </a:p>
          <a:p>
            <a:pPr marL="0" indent="0">
              <a:buNone/>
            </a:pPr>
            <a:r>
              <a:rPr lang="en-US" dirty="0">
                <a:hlinkClick r:id="rId2"/>
              </a:rPr>
              <a:t>egarcia@wtamu.edu</a:t>
            </a:r>
            <a:endParaRPr lang="en-US" dirty="0"/>
          </a:p>
          <a:p>
            <a:pPr marL="0" indent="0">
              <a:buNone/>
            </a:pPr>
            <a:r>
              <a:rPr lang="en-US" dirty="0"/>
              <a:t>Dr. Janet Hindman</a:t>
            </a:r>
          </a:p>
          <a:p>
            <a:pPr marL="0" indent="0">
              <a:buNone/>
            </a:pPr>
            <a:r>
              <a:rPr lang="en-US" dirty="0"/>
              <a:t>Department Head, Education Department</a:t>
            </a:r>
          </a:p>
          <a:p>
            <a:pPr marL="0" indent="0">
              <a:buNone/>
            </a:pPr>
            <a:r>
              <a:rPr lang="en-US" dirty="0"/>
              <a:t>806.651.2615</a:t>
            </a:r>
          </a:p>
          <a:p>
            <a:pPr marL="0" indent="0">
              <a:buNone/>
            </a:pPr>
            <a:r>
              <a:rPr lang="en-US" dirty="0">
                <a:hlinkClick r:id="rId3"/>
              </a:rPr>
              <a:t>jhindman@wtamu.edu</a:t>
            </a:r>
            <a:r>
              <a:rPr lang="en-US" dirty="0"/>
              <a:t> </a:t>
            </a:r>
          </a:p>
          <a:p>
            <a:pPr marL="0" indent="0">
              <a:buNone/>
            </a:pPr>
            <a:r>
              <a:rPr lang="en-US" dirty="0"/>
              <a:t>Gilbert Antunez</a:t>
            </a:r>
          </a:p>
          <a:p>
            <a:pPr marL="0" indent="0">
              <a:buNone/>
            </a:pPr>
            <a:r>
              <a:rPr lang="en-US" dirty="0"/>
              <a:t>Director, Field Experience &amp; Placements</a:t>
            </a:r>
          </a:p>
          <a:p>
            <a:pPr marL="0" indent="0">
              <a:buNone/>
            </a:pPr>
            <a:r>
              <a:rPr lang="en-US" dirty="0"/>
              <a:t>806.651.2908</a:t>
            </a:r>
          </a:p>
          <a:p>
            <a:pPr marL="0" indent="0">
              <a:buNone/>
            </a:pPr>
            <a:r>
              <a:rPr lang="en-US" dirty="0">
                <a:hlinkClick r:id="rId4"/>
              </a:rPr>
              <a:t>gantunez@wtamu.edu</a:t>
            </a: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971051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E542A-AAC0-8646-BA16-35B1C25E23E3}"/>
              </a:ext>
            </a:extLst>
          </p:cNvPr>
          <p:cNvSpPr>
            <a:spLocks noGrp="1"/>
          </p:cNvSpPr>
          <p:nvPr>
            <p:ph type="title"/>
          </p:nvPr>
        </p:nvSpPr>
        <p:spPr/>
        <p:txBody>
          <a:bodyPr/>
          <a:lstStyle/>
          <a:p>
            <a:r>
              <a:rPr lang="en-US" dirty="0"/>
              <a:t>Survey of Completion </a:t>
            </a:r>
          </a:p>
        </p:txBody>
      </p:sp>
      <p:sp>
        <p:nvSpPr>
          <p:cNvPr id="3" name="Content Placeholder 2">
            <a:extLst>
              <a:ext uri="{FF2B5EF4-FFF2-40B4-BE49-F238E27FC236}">
                <a16:creationId xmlns:a16="http://schemas.microsoft.com/office/drawing/2014/main" id="{6F739A34-4D58-CB4F-9107-482EA47A1D58}"/>
              </a:ext>
            </a:extLst>
          </p:cNvPr>
          <p:cNvSpPr>
            <a:spLocks noGrp="1"/>
          </p:cNvSpPr>
          <p:nvPr>
            <p:ph idx="1"/>
          </p:nvPr>
        </p:nvSpPr>
        <p:spPr/>
        <p:txBody>
          <a:bodyPr/>
          <a:lstStyle/>
          <a:p>
            <a:pPr marL="0" indent="0">
              <a:buNone/>
            </a:pPr>
            <a:r>
              <a:rPr lang="en-US" dirty="0"/>
              <a:t>Cooperating Teacher Training Verification</a:t>
            </a:r>
          </a:p>
          <a:p>
            <a:r>
              <a:rPr lang="en-US" dirty="0"/>
              <a:t>Survey Link: </a:t>
            </a:r>
          </a:p>
          <a:p>
            <a:pPr marL="0" indent="0">
              <a:buNone/>
            </a:pPr>
            <a:r>
              <a:rPr lang="en-US" u="sng" dirty="0">
                <a:hlinkClick r:id="rId2"/>
              </a:rPr>
              <a:t>https://drive.google.com/open?id=1yvhJS83H4TbQlveXoU9glkKzHmEiDytzBTFAdD7zfJk</a:t>
            </a:r>
            <a:endParaRPr lang="en-US" dirty="0"/>
          </a:p>
          <a:p>
            <a:pPr marL="0" indent="0">
              <a:buNone/>
            </a:pPr>
            <a:endParaRPr lang="en-US" dirty="0"/>
          </a:p>
          <a:p>
            <a:r>
              <a:rPr lang="en-US" dirty="0"/>
              <a:t>Keep the certificate of completion for your records. The certificate verifies 8 hours of Professional Development time.</a:t>
            </a:r>
          </a:p>
          <a:p>
            <a:pPr marL="0" indent="0">
              <a:buNone/>
            </a:pPr>
            <a:endParaRPr lang="en-US" dirty="0"/>
          </a:p>
        </p:txBody>
      </p:sp>
    </p:spTree>
    <p:extLst>
      <p:ext uri="{BB962C8B-B14F-4D97-AF65-F5344CB8AC3E}">
        <p14:creationId xmlns:p14="http://schemas.microsoft.com/office/powerpoint/2010/main" val="3346020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8B75D-38B7-0441-BE12-19A96497657E}"/>
              </a:ext>
            </a:extLst>
          </p:cNvPr>
          <p:cNvSpPr>
            <a:spLocks noGrp="1"/>
          </p:cNvSpPr>
          <p:nvPr>
            <p:ph type="title"/>
          </p:nvPr>
        </p:nvSpPr>
        <p:spPr/>
        <p:txBody>
          <a:bodyPr/>
          <a:lstStyle/>
          <a:p>
            <a:r>
              <a:rPr lang="en-US" dirty="0"/>
              <a:t>Grow Your Own Grant</a:t>
            </a:r>
          </a:p>
        </p:txBody>
      </p:sp>
      <p:sp>
        <p:nvSpPr>
          <p:cNvPr id="3" name="Content Placeholder 2">
            <a:extLst>
              <a:ext uri="{FF2B5EF4-FFF2-40B4-BE49-F238E27FC236}">
                <a16:creationId xmlns:a16="http://schemas.microsoft.com/office/drawing/2014/main" id="{BC59E482-CBC9-0445-B598-536EC58ADF40}"/>
              </a:ext>
            </a:extLst>
          </p:cNvPr>
          <p:cNvSpPr>
            <a:spLocks noGrp="1"/>
          </p:cNvSpPr>
          <p:nvPr>
            <p:ph idx="1"/>
          </p:nvPr>
        </p:nvSpPr>
        <p:spPr/>
        <p:txBody>
          <a:bodyPr>
            <a:normAutofit fontScale="92500" lnSpcReduction="20000"/>
          </a:bodyPr>
          <a:lstStyle/>
          <a:p>
            <a:r>
              <a:rPr lang="en-US" dirty="0"/>
              <a:t>Grow Your Own (GYO) Clinical Teachers will engage in Clinical Teaching in the same manner as typical Clinical Teaching except they will complete 28 weeks (2 semesters) instead of 14 weeks</a:t>
            </a:r>
          </a:p>
          <a:p>
            <a:r>
              <a:rPr lang="en-US" dirty="0"/>
              <a:t>GYO Clinical Teachers receive a stipend paid monthly to engage in this initiative</a:t>
            </a:r>
          </a:p>
          <a:p>
            <a:r>
              <a:rPr lang="en-US" dirty="0"/>
              <a:t>Clinical Teachers will follow the same schedule in each semester as the WTAMU semester schedule</a:t>
            </a:r>
          </a:p>
          <a:p>
            <a:r>
              <a:rPr lang="en-US" dirty="0"/>
              <a:t>Spring schedules will be provided in January. </a:t>
            </a:r>
          </a:p>
          <a:p>
            <a:r>
              <a:rPr lang="en-US" dirty="0"/>
              <a:t>Fall Semester Clinical Teaching: 9/3—12/13</a:t>
            </a:r>
          </a:p>
          <a:p>
            <a:r>
              <a:rPr lang="en-US" dirty="0"/>
              <a:t>Spring Semester Clinical Teaching: 1/21—5/15 (</a:t>
            </a:r>
            <a:r>
              <a:rPr lang="en-US" dirty="0" err="1"/>
              <a:t>est</a:t>
            </a:r>
            <a:r>
              <a:rPr lang="en-US" dirty="0"/>
              <a:t>) </a:t>
            </a:r>
          </a:p>
        </p:txBody>
      </p:sp>
    </p:spTree>
    <p:extLst>
      <p:ext uri="{BB962C8B-B14F-4D97-AF65-F5344CB8AC3E}">
        <p14:creationId xmlns:p14="http://schemas.microsoft.com/office/powerpoint/2010/main" val="1201437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Completion of Training </a:t>
            </a:r>
          </a:p>
        </p:txBody>
      </p:sp>
      <p:sp>
        <p:nvSpPr>
          <p:cNvPr id="3" name="Content Placeholder 2"/>
          <p:cNvSpPr>
            <a:spLocks noGrp="1"/>
          </p:cNvSpPr>
          <p:nvPr>
            <p:ph idx="1"/>
          </p:nvPr>
        </p:nvSpPr>
        <p:spPr/>
        <p:txBody>
          <a:bodyPr>
            <a:normAutofit lnSpcReduction="10000"/>
          </a:bodyPr>
          <a:lstStyle/>
          <a:p>
            <a:r>
              <a:rPr lang="en-US" dirty="0"/>
              <a:t>At the end of this training, please be sure to complete the survey; this will provide you with a certificate of completion and notify WTAMU that you have completed the necessary training to be a Cooperating Teacher. </a:t>
            </a:r>
          </a:p>
          <a:p>
            <a:r>
              <a:rPr lang="en-US" dirty="0"/>
              <a:t>Please complete this training within the first week of the Clinical Teacher’s Placement in your classroom. </a:t>
            </a:r>
          </a:p>
          <a:p>
            <a:r>
              <a:rPr lang="en-US" dirty="0"/>
              <a:t>Thank you for your efforts in helping us to maintain a successful educator preparation program.</a:t>
            </a:r>
          </a:p>
        </p:txBody>
      </p:sp>
    </p:spTree>
    <p:extLst>
      <p:ext uri="{BB962C8B-B14F-4D97-AF65-F5344CB8AC3E}">
        <p14:creationId xmlns:p14="http://schemas.microsoft.com/office/powerpoint/2010/main" val="753150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Standard of Professional Development for the Candidate:</a:t>
            </a:r>
          </a:p>
        </p:txBody>
      </p:sp>
      <p:sp>
        <p:nvSpPr>
          <p:cNvPr id="3" name="Content Placeholder 2"/>
          <p:cNvSpPr>
            <a:spLocks noGrp="1"/>
          </p:cNvSpPr>
          <p:nvPr>
            <p:ph idx="1"/>
          </p:nvPr>
        </p:nvSpPr>
        <p:spPr/>
        <p:txBody>
          <a:bodyPr>
            <a:normAutofit fontScale="92500" lnSpcReduction="20000"/>
          </a:bodyPr>
          <a:lstStyle/>
          <a:p>
            <a:r>
              <a:rPr lang="en-US" dirty="0"/>
              <a:t>Demonstrates excellence in teaching</a:t>
            </a:r>
          </a:p>
          <a:p>
            <a:r>
              <a:rPr lang="en-US" dirty="0"/>
              <a:t>Creates a learner-centered environment</a:t>
            </a:r>
          </a:p>
          <a:p>
            <a:r>
              <a:rPr lang="en-US" dirty="0"/>
              <a:t>Applies research-based pedagogy</a:t>
            </a:r>
          </a:p>
          <a:p>
            <a:r>
              <a:rPr lang="en-US" dirty="0"/>
              <a:t>Participates in on-going collaboration with colleagues, parents, and the community </a:t>
            </a:r>
          </a:p>
          <a:p>
            <a:r>
              <a:rPr lang="en-US" dirty="0"/>
              <a:t>Exhibits commitment to diversity</a:t>
            </a:r>
          </a:p>
          <a:p>
            <a:r>
              <a:rPr lang="en-US" dirty="0"/>
              <a:t>Uses instructional technology</a:t>
            </a:r>
          </a:p>
          <a:p>
            <a:r>
              <a:rPr lang="en-US" dirty="0"/>
              <a:t>Participates in a variety of field experiences</a:t>
            </a:r>
          </a:p>
          <a:p>
            <a:r>
              <a:rPr lang="en-US" dirty="0"/>
              <a:t>Demonstrates an understanding of learners and the learning-process</a:t>
            </a:r>
          </a:p>
        </p:txBody>
      </p:sp>
    </p:spTree>
    <p:extLst>
      <p:ext uri="{BB962C8B-B14F-4D97-AF65-F5344CB8AC3E}">
        <p14:creationId xmlns:p14="http://schemas.microsoft.com/office/powerpoint/2010/main" val="1575991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 of a Cooperating Teacher: </a:t>
            </a:r>
          </a:p>
        </p:txBody>
      </p:sp>
      <p:sp>
        <p:nvSpPr>
          <p:cNvPr id="3" name="Content Placeholder 2"/>
          <p:cNvSpPr>
            <a:spLocks noGrp="1"/>
          </p:cNvSpPr>
          <p:nvPr>
            <p:ph idx="1"/>
          </p:nvPr>
        </p:nvSpPr>
        <p:spPr/>
        <p:txBody>
          <a:bodyPr/>
          <a:lstStyle/>
          <a:p>
            <a:endParaRPr lang="en-US" dirty="0"/>
          </a:p>
          <a:p>
            <a:r>
              <a:rPr lang="en-US" dirty="0"/>
              <a:t>A </a:t>
            </a:r>
            <a:r>
              <a:rPr lang="en-US" i="1" dirty="0"/>
              <a:t>cooperating teacher </a:t>
            </a:r>
            <a:r>
              <a:rPr lang="en-US" dirty="0"/>
              <a:t>is a classroom teacher who volunteers to work as a mentor to a university clinical teacher.</a:t>
            </a:r>
          </a:p>
          <a:p>
            <a:r>
              <a:rPr lang="en-US" dirty="0"/>
              <a:t>Research demonstrates that the most important influence on a teacher candidate is the cooperating teacher. </a:t>
            </a:r>
          </a:p>
        </p:txBody>
      </p:sp>
    </p:spTree>
    <p:extLst>
      <p:ext uri="{BB962C8B-B14F-4D97-AF65-F5344CB8AC3E}">
        <p14:creationId xmlns:p14="http://schemas.microsoft.com/office/powerpoint/2010/main" val="518860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Qualifications of a Cooperating Teacher:</a:t>
            </a:r>
          </a:p>
        </p:txBody>
      </p:sp>
      <p:sp>
        <p:nvSpPr>
          <p:cNvPr id="3" name="Content Placeholder 2"/>
          <p:cNvSpPr>
            <a:spLocks noGrp="1"/>
          </p:cNvSpPr>
          <p:nvPr>
            <p:ph idx="1"/>
          </p:nvPr>
        </p:nvSpPr>
        <p:spPr/>
        <p:txBody>
          <a:bodyPr>
            <a:normAutofit fontScale="55000" lnSpcReduction="20000"/>
          </a:bodyPr>
          <a:lstStyle/>
          <a:p>
            <a:r>
              <a:rPr lang="en-US" sz="3800" dirty="0"/>
              <a:t>Holds a current Texas Teaching Certificate.</a:t>
            </a:r>
          </a:p>
          <a:p>
            <a:r>
              <a:rPr lang="en-US" sz="3800" dirty="0"/>
              <a:t>Has a minimum of three years of successful classroom experience in the content area of the candidate’s certification program.</a:t>
            </a:r>
          </a:p>
          <a:p>
            <a:r>
              <a:rPr lang="en-US" sz="3800" dirty="0"/>
              <a:t>Also has:  </a:t>
            </a:r>
          </a:p>
          <a:p>
            <a:pPr lvl="1"/>
            <a:r>
              <a:rPr lang="en-US" sz="3400" dirty="0"/>
              <a:t>Approval of the building principal</a:t>
            </a:r>
          </a:p>
          <a:p>
            <a:pPr lvl="1"/>
            <a:r>
              <a:rPr lang="en-US" sz="3400" dirty="0"/>
              <a:t>A high level of commitment to the candidate’s professional development</a:t>
            </a:r>
          </a:p>
          <a:p>
            <a:pPr lvl="1"/>
            <a:r>
              <a:rPr lang="en-US" sz="3400" dirty="0"/>
              <a:t>An eagerness to continue professional growth </a:t>
            </a:r>
          </a:p>
          <a:p>
            <a:pPr lvl="1"/>
            <a:r>
              <a:rPr lang="en-US" sz="3400" dirty="0"/>
              <a:t>Effective communications skills</a:t>
            </a:r>
          </a:p>
          <a:p>
            <a:pPr lvl="1"/>
            <a:r>
              <a:rPr lang="en-US" sz="3400" dirty="0"/>
              <a:t>Outstanding collaboration skills</a:t>
            </a:r>
          </a:p>
          <a:p>
            <a:pPr marL="0" indent="0">
              <a:buNone/>
            </a:pPr>
            <a:endParaRPr lang="en-US" dirty="0"/>
          </a:p>
          <a:p>
            <a:pPr marL="0" indent="0">
              <a:buNone/>
            </a:pPr>
            <a:r>
              <a:rPr lang="en-US" b="1" dirty="0"/>
              <a:t> </a:t>
            </a:r>
          </a:p>
        </p:txBody>
      </p:sp>
    </p:spTree>
    <p:extLst>
      <p:ext uri="{BB962C8B-B14F-4D97-AF65-F5344CB8AC3E}">
        <p14:creationId xmlns:p14="http://schemas.microsoft.com/office/powerpoint/2010/main" val="1435875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Roles of a Cooperating Teacher:</a:t>
            </a:r>
          </a:p>
        </p:txBody>
      </p:sp>
      <p:sp>
        <p:nvSpPr>
          <p:cNvPr id="3" name="Content Placeholder 2"/>
          <p:cNvSpPr>
            <a:spLocks noGrp="1"/>
          </p:cNvSpPr>
          <p:nvPr>
            <p:ph idx="1"/>
          </p:nvPr>
        </p:nvSpPr>
        <p:spPr>
          <a:xfrm>
            <a:off x="533400" y="2336872"/>
            <a:ext cx="7162800" cy="3987728"/>
          </a:xfrm>
        </p:spPr>
        <p:txBody>
          <a:bodyPr>
            <a:normAutofit fontScale="92500" lnSpcReduction="20000"/>
          </a:bodyPr>
          <a:lstStyle/>
          <a:p>
            <a:r>
              <a:rPr lang="en-US" dirty="0"/>
              <a:t>Serves as a model for teacher preparation and assists the candidate in becoming an effective first year teacher.</a:t>
            </a:r>
          </a:p>
          <a:p>
            <a:r>
              <a:rPr lang="en-US" dirty="0"/>
              <a:t>Models best practices, provides clear and honest feedback, makes suggestions for improvement and motivates and encourages the candidate.</a:t>
            </a:r>
          </a:p>
          <a:p>
            <a:r>
              <a:rPr lang="en-US" dirty="0"/>
              <a:t>Is committed to the role of mentoring, and has a positive effect on candidate learning. </a:t>
            </a:r>
          </a:p>
          <a:p>
            <a:r>
              <a:rPr lang="en-US" dirty="0"/>
              <a:t>Influences a candidate’s ability to synthesize and apply teaching strategies, and emphasizes conceptual application of ideas.</a:t>
            </a:r>
          </a:p>
          <a:p>
            <a:r>
              <a:rPr lang="en-US" dirty="0"/>
              <a:t>Establishes a relationship of trust and communication with the candidate.</a:t>
            </a:r>
          </a:p>
        </p:txBody>
      </p:sp>
    </p:spTree>
    <p:extLst>
      <p:ext uri="{BB962C8B-B14F-4D97-AF65-F5344CB8AC3E}">
        <p14:creationId xmlns:p14="http://schemas.microsoft.com/office/powerpoint/2010/main" val="597365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Preparing for the Candidate</a:t>
            </a:r>
          </a:p>
        </p:txBody>
      </p:sp>
      <p:sp>
        <p:nvSpPr>
          <p:cNvPr id="3" name="Content Placeholder 2"/>
          <p:cNvSpPr>
            <a:spLocks noGrp="1"/>
          </p:cNvSpPr>
          <p:nvPr>
            <p:ph idx="1"/>
          </p:nvPr>
        </p:nvSpPr>
        <p:spPr>
          <a:xfrm>
            <a:off x="533400" y="2336872"/>
            <a:ext cx="7772400" cy="3911527"/>
          </a:xfrm>
        </p:spPr>
        <p:txBody>
          <a:bodyPr/>
          <a:lstStyle/>
          <a:p>
            <a:r>
              <a:rPr lang="en-US" dirty="0"/>
              <a:t>Your handbook provides detailed information needed for each candidate to successfully complete the field experience.</a:t>
            </a:r>
          </a:p>
          <a:p>
            <a:r>
              <a:rPr lang="en-US" dirty="0"/>
              <a:t>Cooperating teachers should review the handbook.</a:t>
            </a:r>
          </a:p>
          <a:p>
            <a:r>
              <a:rPr lang="en-US" dirty="0"/>
              <a:t>Any questions may be directed to the university school liaison (field supervisor) or the director of teacher preparation </a:t>
            </a:r>
            <a:r>
              <a:rPr lang="en-US" dirty="0">
                <a:latin typeface="Times New Roman" panose="02020603050405020304" pitchFamily="18" charset="0"/>
                <a:cs typeface="Times New Roman" panose="02020603050405020304" pitchFamily="18" charset="0"/>
              </a:rPr>
              <a:t>&amp;</a:t>
            </a:r>
            <a:r>
              <a:rPr lang="en-US" dirty="0"/>
              <a:t> director of clinical experience at WTAMU.</a:t>
            </a:r>
          </a:p>
        </p:txBody>
      </p:sp>
    </p:spTree>
    <p:extLst>
      <p:ext uri="{BB962C8B-B14F-4D97-AF65-F5344CB8AC3E}">
        <p14:creationId xmlns:p14="http://schemas.microsoft.com/office/powerpoint/2010/main" val="8541763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3388</TotalTime>
  <Words>2293</Words>
  <Application>Microsoft Office PowerPoint</Application>
  <PresentationFormat>On-screen Show (4:3)</PresentationFormat>
  <Paragraphs>166</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Times New Roman</vt:lpstr>
      <vt:lpstr>Trebuchet MS</vt:lpstr>
      <vt:lpstr>Berlin</vt:lpstr>
      <vt:lpstr>GYO: Cooperating Teacher  Training</vt:lpstr>
      <vt:lpstr>Welcome</vt:lpstr>
      <vt:lpstr>Grow Your Own Grant</vt:lpstr>
      <vt:lpstr>Completion of Training </vt:lpstr>
      <vt:lpstr>Standard of Professional Development for the Candidate:</vt:lpstr>
      <vt:lpstr>Definition of a Cooperating Teacher: </vt:lpstr>
      <vt:lpstr>Qualifications of a Cooperating Teacher:</vt:lpstr>
      <vt:lpstr>Roles of a Cooperating Teacher:</vt:lpstr>
      <vt:lpstr>Preparing for the Candidate</vt:lpstr>
      <vt:lpstr>Candidate Responsibilities</vt:lpstr>
      <vt:lpstr>Candidate Responsibilities</vt:lpstr>
      <vt:lpstr>Gradual Release Model</vt:lpstr>
      <vt:lpstr>Gradual Release Model</vt:lpstr>
      <vt:lpstr>Gradual Release Model</vt:lpstr>
      <vt:lpstr>Evaluating the Candidate</vt:lpstr>
      <vt:lpstr>Clinical Teacher Absences</vt:lpstr>
      <vt:lpstr>The University School Liaison's Responsibilities to the clinical teacher</vt:lpstr>
      <vt:lpstr>Candidate Supervisions</vt:lpstr>
      <vt:lpstr>During the Supervision </vt:lpstr>
      <vt:lpstr>Scheduling Supervisions </vt:lpstr>
      <vt:lpstr>Thank you!</vt:lpstr>
      <vt:lpstr>Contact Information</vt:lpstr>
      <vt:lpstr>Survey of Completion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Cooperating Teacher  Training</dc:title>
  <dc:creator>ITSC</dc:creator>
  <cp:lastModifiedBy>Antunez, Gilbert</cp:lastModifiedBy>
  <cp:revision>48</cp:revision>
  <cp:lastPrinted>2017-08-31T18:58:37Z</cp:lastPrinted>
  <dcterms:created xsi:type="dcterms:W3CDTF">2014-01-21T20:52:09Z</dcterms:created>
  <dcterms:modified xsi:type="dcterms:W3CDTF">2019-09-04T18:17:47Z</dcterms:modified>
</cp:coreProperties>
</file>