
<file path=[Content_Types].xml><?xml version="1.0" encoding="utf-8"?>
<Types xmlns="http://schemas.openxmlformats.org/package/2006/content-types">
  <Default Extension="1" ContentType="image/jpeg"/>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303" r:id="rId3"/>
    <p:sldId id="304" r:id="rId4"/>
    <p:sldId id="281" r:id="rId5"/>
    <p:sldId id="280" r:id="rId6"/>
    <p:sldId id="259" r:id="rId7"/>
    <p:sldId id="262" r:id="rId8"/>
    <p:sldId id="277" r:id="rId9"/>
    <p:sldId id="263" r:id="rId10"/>
    <p:sldId id="268" r:id="rId11"/>
    <p:sldId id="283" r:id="rId12"/>
    <p:sldId id="276" r:id="rId13"/>
    <p:sldId id="278" r:id="rId14"/>
    <p:sldId id="305" r:id="rId15"/>
    <p:sldId id="306" r:id="rId16"/>
    <p:sldId id="307" r:id="rId17"/>
    <p:sldId id="302" r:id="rId18"/>
    <p:sldId id="309" r:id="rId19"/>
  </p:sldIdLst>
  <p:sldSz cx="12192000" cy="6858000"/>
  <p:notesSz cx="7102475" cy="89725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29" autoAdjust="0"/>
    <p:restoredTop sz="92791" autoAdjust="0"/>
  </p:normalViewPr>
  <p:slideViewPr>
    <p:cSldViewPr snapToGrid="0">
      <p:cViewPr varScale="1">
        <p:scale>
          <a:sx n="79" d="100"/>
          <a:sy n="79" d="100"/>
        </p:scale>
        <p:origin x="37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53559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71855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000338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785882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383368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264206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106204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1516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42744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49662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92979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32182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40779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84994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88564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11/6/2020</a:t>
            </a:fld>
            <a:endParaRPr lang="en-US" dirty="0"/>
          </a:p>
        </p:txBody>
      </p:sp>
    </p:spTree>
    <p:extLst>
      <p:ext uri="{BB962C8B-B14F-4D97-AF65-F5344CB8AC3E}">
        <p14:creationId xmlns:p14="http://schemas.microsoft.com/office/powerpoint/2010/main" val="2445902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11/6/2020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755336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hyperlink" Target="https://www.rawpixel.com/image/385513/closeup-healthy-diet-and-weight-loss-concept" TargetMode="External"/><Relationship Id="rId7" Type="http://schemas.openxmlformats.org/officeDocument/2006/relationships/hyperlink" Target="https://www.rawpixel.com/search/apple" TargetMode="External"/><Relationship Id="rId2" Type="http://schemas.openxmlformats.org/officeDocument/2006/relationships/image" Target="../media/image4.1"/><Relationship Id="rId1" Type="http://schemas.openxmlformats.org/officeDocument/2006/relationships/slideLayout" Target="../slideLayouts/slideLayout2.xml"/><Relationship Id="rId6" Type="http://schemas.openxmlformats.org/officeDocument/2006/relationships/image" Target="../media/image6.1"/><Relationship Id="rId5" Type="http://schemas.openxmlformats.org/officeDocument/2006/relationships/hyperlink" Target="http://oregontrailschools.com/sandygrade/2016/01/27/jump-rope-for-heart-feb-10/" TargetMode="External"/><Relationship Id="rId10" Type="http://schemas.openxmlformats.org/officeDocument/2006/relationships/hyperlink" Target="https://creativecommons.org/licenses/by-nc-sa/3.0/" TargetMode="External"/><Relationship Id="rId4" Type="http://schemas.openxmlformats.org/officeDocument/2006/relationships/image" Target="../media/image5.jpeg"/><Relationship Id="rId9" Type="http://schemas.openxmlformats.org/officeDocument/2006/relationships/hyperlink" Target="https://pixabay.com/en/walking-walk-sports-diet-exercise-1305111/"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1047404"/>
            <a:ext cx="8001000" cy="1504604"/>
          </a:xfrm>
        </p:spPr>
        <p:txBody>
          <a:bodyPr>
            <a:normAutofit/>
          </a:bodyPr>
          <a:lstStyle/>
          <a:p>
            <a:pPr algn="ctr"/>
            <a:r>
              <a:rPr lang="en-US" sz="5400" i="1" dirty="0">
                <a:latin typeface="Algerian" panose="04020705040A02060702" pitchFamily="82" charset="0"/>
              </a:rPr>
              <a:t>Diabetes Mellitus</a:t>
            </a:r>
          </a:p>
        </p:txBody>
      </p:sp>
      <p:sp>
        <p:nvSpPr>
          <p:cNvPr id="3" name="Subtitle 2"/>
          <p:cNvSpPr>
            <a:spLocks noGrp="1"/>
          </p:cNvSpPr>
          <p:nvPr>
            <p:ph type="subTitle" idx="1"/>
          </p:nvPr>
        </p:nvSpPr>
        <p:spPr>
          <a:xfrm>
            <a:off x="684212" y="2680138"/>
            <a:ext cx="8001000" cy="3080583"/>
          </a:xfrm>
        </p:spPr>
        <p:txBody>
          <a:bodyPr>
            <a:normAutofit/>
          </a:bodyPr>
          <a:lstStyle/>
          <a:p>
            <a:pPr algn="ctr"/>
            <a:r>
              <a:rPr lang="en-US" sz="2800" i="1" dirty="0">
                <a:solidFill>
                  <a:schemeClr val="tx1"/>
                </a:solidFill>
              </a:rPr>
              <a:t>What is Diabetes?</a:t>
            </a:r>
          </a:p>
          <a:p>
            <a:pPr algn="ctr"/>
            <a:endParaRPr lang="en-US" dirty="0"/>
          </a:p>
          <a:p>
            <a:pPr algn="ctr"/>
            <a:endParaRPr lang="en-US" sz="1900" dirty="0">
              <a:solidFill>
                <a:schemeClr val="tx1"/>
              </a:solidFill>
            </a:endParaRPr>
          </a:p>
          <a:p>
            <a:pPr algn="ctr"/>
            <a:endParaRPr lang="en-US" sz="1900" dirty="0">
              <a:solidFill>
                <a:schemeClr val="tx1"/>
              </a:solidFill>
            </a:endParaRPr>
          </a:p>
          <a:p>
            <a:pPr algn="ctr"/>
            <a:endParaRPr lang="en-US" sz="1900" dirty="0">
              <a:solidFill>
                <a:schemeClr val="tx1"/>
              </a:solidFill>
            </a:endParaRPr>
          </a:p>
          <a:p>
            <a:pPr algn="ctr"/>
            <a:r>
              <a:rPr lang="en-US" sz="1900" dirty="0">
                <a:solidFill>
                  <a:schemeClr val="tx1"/>
                </a:solidFill>
              </a:rPr>
              <a:t>Presented by:</a:t>
            </a:r>
          </a:p>
          <a:p>
            <a:pPr algn="ctr"/>
            <a:r>
              <a:rPr lang="en-US" sz="1900" dirty="0">
                <a:solidFill>
                  <a:schemeClr val="tx1"/>
                </a:solidFill>
              </a:rPr>
              <a:t>Katie Spear MSN, RN, CDCES</a:t>
            </a:r>
          </a:p>
        </p:txBody>
      </p:sp>
    </p:spTree>
    <p:extLst>
      <p:ext uri="{BB962C8B-B14F-4D97-AF65-F5344CB8AC3E}">
        <p14:creationId xmlns:p14="http://schemas.microsoft.com/office/powerpoint/2010/main" val="8922336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65760"/>
            <a:ext cx="8596668" cy="938784"/>
          </a:xfrm>
        </p:spPr>
        <p:txBody>
          <a:bodyPr>
            <a:normAutofit fontScale="90000"/>
          </a:bodyPr>
          <a:lstStyle/>
          <a:p>
            <a:pPr algn="ctr"/>
            <a:r>
              <a:rPr lang="en-US" i="1" dirty="0"/>
              <a:t>What treatments are used for </a:t>
            </a:r>
            <a:br>
              <a:rPr lang="en-US" i="1" dirty="0"/>
            </a:br>
            <a:r>
              <a:rPr lang="en-US" i="1" dirty="0"/>
              <a:t>Type 2 Diabetes</a:t>
            </a:r>
          </a:p>
        </p:txBody>
      </p:sp>
      <p:sp>
        <p:nvSpPr>
          <p:cNvPr id="3" name="Content Placeholder 2"/>
          <p:cNvSpPr>
            <a:spLocks noGrp="1"/>
          </p:cNvSpPr>
          <p:nvPr>
            <p:ph idx="1"/>
          </p:nvPr>
        </p:nvSpPr>
        <p:spPr>
          <a:xfrm>
            <a:off x="903890" y="1511808"/>
            <a:ext cx="8370112" cy="4754880"/>
          </a:xfrm>
        </p:spPr>
        <p:txBody>
          <a:bodyPr>
            <a:normAutofit/>
          </a:bodyPr>
          <a:lstStyle/>
          <a:p>
            <a:r>
              <a:rPr lang="en-US" sz="2400" dirty="0"/>
              <a:t>The two goals of diabetes treatment are to make sure you feel well day-to-day and to prevent or delay long-term health problems. The best way to reach those goals is by:</a:t>
            </a:r>
          </a:p>
          <a:p>
            <a:pPr lvl="1"/>
            <a:r>
              <a:rPr lang="en-US" sz="2200" dirty="0"/>
              <a:t>Monitoring your blood glucose levels.</a:t>
            </a:r>
          </a:p>
          <a:p>
            <a:pPr lvl="1" fontAlgn="base"/>
            <a:r>
              <a:rPr lang="en-US" sz="2400" dirty="0"/>
              <a:t>taking medications, if your doctor prescribes them</a:t>
            </a:r>
          </a:p>
          <a:p>
            <a:pPr lvl="1" fontAlgn="base"/>
            <a:r>
              <a:rPr lang="en-US" sz="2400" dirty="0"/>
              <a:t>planning your meals—choosing what, how much, and when to eat</a:t>
            </a:r>
          </a:p>
          <a:p>
            <a:pPr lvl="1" fontAlgn="base"/>
            <a:r>
              <a:rPr lang="en-US" sz="2400" dirty="0"/>
              <a:t>being physically active.</a:t>
            </a:r>
          </a:p>
          <a:p>
            <a:pPr lvl="1" fontAlgn="base"/>
            <a:r>
              <a:rPr lang="en-US" sz="2400" dirty="0"/>
              <a:t>Tight glucose control.</a:t>
            </a:r>
          </a:p>
          <a:p>
            <a:pPr lvl="1" fontAlgn="base"/>
            <a:endParaRPr lang="en-US" sz="2400" dirty="0"/>
          </a:p>
          <a:p>
            <a:endParaRPr lang="en-US" b="1" u="sng" dirty="0"/>
          </a:p>
        </p:txBody>
      </p:sp>
    </p:spTree>
    <p:extLst>
      <p:ext uri="{BB962C8B-B14F-4D97-AF65-F5344CB8AC3E}">
        <p14:creationId xmlns:p14="http://schemas.microsoft.com/office/powerpoint/2010/main" val="23316964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725215" y="282634"/>
            <a:ext cx="8671034" cy="799932"/>
          </a:xfrm>
        </p:spPr>
        <p:txBody>
          <a:bodyPr>
            <a:normAutofit fontScale="90000"/>
          </a:bodyPr>
          <a:lstStyle/>
          <a:p>
            <a:pPr algn="ctr" eaLnBrk="1" hangingPunct="1"/>
            <a:r>
              <a:rPr lang="en-US" altLang="en-US" dirty="0"/>
              <a:t> </a:t>
            </a:r>
            <a:r>
              <a:rPr lang="en-US" altLang="en-US" sz="4900" dirty="0"/>
              <a:t>Diagnostic Criteria for Diabetes</a:t>
            </a:r>
            <a:endParaRPr lang="en-US" altLang="en-US" sz="2200" dirty="0"/>
          </a:p>
        </p:txBody>
      </p:sp>
      <p:sp>
        <p:nvSpPr>
          <p:cNvPr id="40963" name="Rectangle 3"/>
          <p:cNvSpPr>
            <a:spLocks noGrp="1" noChangeArrowheads="1"/>
          </p:cNvSpPr>
          <p:nvPr>
            <p:ph idx="1"/>
          </p:nvPr>
        </p:nvSpPr>
        <p:spPr>
          <a:xfrm>
            <a:off x="725215" y="1387366"/>
            <a:ext cx="8671034" cy="5205940"/>
          </a:xfrm>
        </p:spPr>
        <p:txBody>
          <a:bodyPr>
            <a:normAutofit/>
          </a:bodyPr>
          <a:lstStyle/>
          <a:p>
            <a:pPr eaLnBrk="1" hangingPunct="1"/>
            <a:r>
              <a:rPr lang="en-US" altLang="en-US" sz="2400" u="sng" dirty="0"/>
              <a:t>Any</a:t>
            </a:r>
            <a:r>
              <a:rPr lang="en-US" altLang="en-US" sz="2400" dirty="0"/>
              <a:t> of these methods can diagnose diabetes:</a:t>
            </a:r>
          </a:p>
          <a:p>
            <a:pPr eaLnBrk="1" hangingPunct="1"/>
            <a:r>
              <a:rPr lang="en-US" altLang="en-US" sz="2400" dirty="0"/>
              <a:t>Fasting Plasma Glucose (FPG) of </a:t>
            </a:r>
            <a:r>
              <a:rPr lang="en-US" altLang="en-US" sz="2400" u="sng" dirty="0">
                <a:solidFill>
                  <a:srgbClr val="FF0000"/>
                </a:solidFill>
              </a:rPr>
              <a:t>126 mg/dl </a:t>
            </a:r>
            <a:r>
              <a:rPr lang="en-US" altLang="en-US" sz="2400" dirty="0"/>
              <a:t>or higher confirmed by repeat testing</a:t>
            </a:r>
          </a:p>
          <a:p>
            <a:pPr eaLnBrk="1" hangingPunct="1"/>
            <a:r>
              <a:rPr lang="en-US" altLang="en-US" sz="2400" dirty="0"/>
              <a:t>Casual plasma glucose - </a:t>
            </a:r>
            <a:r>
              <a:rPr lang="en-US" altLang="en-US" sz="2400" u="sng" dirty="0">
                <a:solidFill>
                  <a:srgbClr val="FF0000"/>
                </a:solidFill>
              </a:rPr>
              <a:t>more than 200mg/dl with s/s of diabetes (3 Ps with </a:t>
            </a:r>
            <a:r>
              <a:rPr lang="en-US" altLang="en-US" sz="2400" u="sng" dirty="0" err="1">
                <a:solidFill>
                  <a:srgbClr val="FF0000"/>
                </a:solidFill>
              </a:rPr>
              <a:t>wt</a:t>
            </a:r>
            <a:r>
              <a:rPr lang="en-US" altLang="en-US" sz="2400" u="sng" dirty="0">
                <a:solidFill>
                  <a:srgbClr val="FF0000"/>
                </a:solidFill>
              </a:rPr>
              <a:t> loss)</a:t>
            </a:r>
          </a:p>
          <a:p>
            <a:pPr eaLnBrk="1" hangingPunct="1"/>
            <a:r>
              <a:rPr lang="en-US" altLang="en-US" sz="2400" dirty="0"/>
              <a:t>A 2 </a:t>
            </a:r>
            <a:r>
              <a:rPr lang="en-US" altLang="en-US" sz="2400" dirty="0" err="1"/>
              <a:t>hr</a:t>
            </a:r>
            <a:r>
              <a:rPr lang="en-US" altLang="en-US" sz="2400" dirty="0"/>
              <a:t> plasma glucose - more than 200mg/dl on </a:t>
            </a:r>
            <a:r>
              <a:rPr lang="en-US" altLang="en-US" sz="2400" dirty="0" err="1"/>
              <a:t>aN</a:t>
            </a:r>
            <a:r>
              <a:rPr lang="en-US" altLang="en-US" sz="2400" dirty="0"/>
              <a:t> Oral Glucose Tolerance Test</a:t>
            </a:r>
          </a:p>
          <a:p>
            <a:pPr eaLnBrk="1" hangingPunct="1"/>
            <a:r>
              <a:rPr lang="en-US" altLang="en-US" sz="2400" dirty="0">
                <a:solidFill>
                  <a:srgbClr val="FF0000"/>
                </a:solidFill>
              </a:rPr>
              <a:t>Hemoglobin A1C of 6.5% </a:t>
            </a:r>
            <a:r>
              <a:rPr lang="en-US" altLang="en-US" sz="2400" dirty="0"/>
              <a:t>or higher (reflects last 2 to 3 months of average glucose)  can be translated to </a:t>
            </a:r>
            <a:r>
              <a:rPr lang="en-US" altLang="en-US" sz="2400" dirty="0" err="1"/>
              <a:t>eAG</a:t>
            </a:r>
            <a:r>
              <a:rPr lang="en-US" altLang="en-US" sz="2400" dirty="0"/>
              <a:t> (estimated average glucose)</a:t>
            </a:r>
          </a:p>
        </p:txBody>
      </p:sp>
    </p:spTree>
    <p:extLst>
      <p:ext uri="{BB962C8B-B14F-4D97-AF65-F5344CB8AC3E}">
        <p14:creationId xmlns:p14="http://schemas.microsoft.com/office/powerpoint/2010/main" val="19256802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83477"/>
            <a:ext cx="8596668" cy="1271752"/>
          </a:xfrm>
        </p:spPr>
        <p:txBody>
          <a:bodyPr>
            <a:normAutofit/>
          </a:bodyPr>
          <a:lstStyle/>
          <a:p>
            <a:r>
              <a:rPr lang="en-US" sz="4400" dirty="0"/>
              <a:t>        A1C </a:t>
            </a:r>
          </a:p>
        </p:txBody>
      </p:sp>
      <p:sp>
        <p:nvSpPr>
          <p:cNvPr id="3" name="Content Placeholder 2"/>
          <p:cNvSpPr>
            <a:spLocks noGrp="1"/>
          </p:cNvSpPr>
          <p:nvPr>
            <p:ph sz="half" idx="1"/>
          </p:nvPr>
        </p:nvSpPr>
        <p:spPr>
          <a:xfrm>
            <a:off x="677334" y="1930400"/>
            <a:ext cx="4184035" cy="4110961"/>
          </a:xfrm>
        </p:spPr>
        <p:txBody>
          <a:bodyPr>
            <a:normAutofit fontScale="92500" lnSpcReduction="10000"/>
          </a:bodyPr>
          <a:lstStyle/>
          <a:p>
            <a:r>
              <a:rPr lang="en-US" b="1" dirty="0"/>
              <a:t>The A1C is a blood test that tells you what your average blood glucose levels have been for the past 2 to 3 months.</a:t>
            </a:r>
            <a:r>
              <a:rPr lang="en-US" dirty="0"/>
              <a:t> </a:t>
            </a:r>
          </a:p>
          <a:p>
            <a:r>
              <a:rPr lang="en-US" dirty="0"/>
              <a:t>It measures how much glucose is attached to your red blood cells. </a:t>
            </a:r>
          </a:p>
          <a:p>
            <a:r>
              <a:rPr lang="en-US" dirty="0"/>
              <a:t>Because you are always making new red blood cells to replace old ones, your A1C changes over time as your blood glucose levels change.</a:t>
            </a:r>
          </a:p>
          <a:p>
            <a:r>
              <a:rPr lang="en-US" dirty="0"/>
              <a:t>The ADA’s target for A1C for most adults is less than 7%. Your doctor may recommend a higher or lower target depending on how old you are and other factors. </a:t>
            </a:r>
          </a:p>
          <a:p>
            <a:endParaRPr lang="en-US" dirty="0"/>
          </a:p>
        </p:txBody>
      </p:sp>
      <p:graphicFrame>
        <p:nvGraphicFramePr>
          <p:cNvPr id="6" name="Content Placeholder 5"/>
          <p:cNvGraphicFramePr>
            <a:graphicFrameLocks noGrp="1"/>
          </p:cNvGraphicFramePr>
          <p:nvPr>
            <p:ph sz="half" idx="2"/>
          </p:nvPr>
        </p:nvGraphicFramePr>
        <p:xfrm>
          <a:off x="5538952" y="2112579"/>
          <a:ext cx="3735049" cy="3815257"/>
        </p:xfrm>
        <a:graphic>
          <a:graphicData uri="http://schemas.openxmlformats.org/drawingml/2006/table">
            <a:tbl>
              <a:tblPr firstRow="1" firstCol="1" bandRow="1">
                <a:tableStyleId>{5C22544A-7EE6-4342-B048-85BDC9FD1C3A}</a:tableStyleId>
              </a:tblPr>
              <a:tblGrid>
                <a:gridCol w="897526">
                  <a:extLst>
                    <a:ext uri="{9D8B030D-6E8A-4147-A177-3AD203B41FA5}">
                      <a16:colId xmlns:a16="http://schemas.microsoft.com/office/drawing/2014/main" val="4287313393"/>
                    </a:ext>
                  </a:extLst>
                </a:gridCol>
                <a:gridCol w="2837523">
                  <a:extLst>
                    <a:ext uri="{9D8B030D-6E8A-4147-A177-3AD203B41FA5}">
                      <a16:colId xmlns:a16="http://schemas.microsoft.com/office/drawing/2014/main" val="4216305288"/>
                    </a:ext>
                  </a:extLst>
                </a:gridCol>
              </a:tblGrid>
              <a:tr h="480485">
                <a:tc>
                  <a:txBody>
                    <a:bodyPr/>
                    <a:lstStyle/>
                    <a:p>
                      <a:pPr marL="0" marR="0" indent="0" algn="ctr">
                        <a:lnSpc>
                          <a:spcPct val="107000"/>
                        </a:lnSpc>
                        <a:spcBef>
                          <a:spcPts val="0"/>
                        </a:spcBef>
                        <a:spcAft>
                          <a:spcPts val="0"/>
                        </a:spcAft>
                      </a:pPr>
                      <a:r>
                        <a:rPr lang="en-US" sz="900" dirty="0">
                          <a:solidFill>
                            <a:schemeClr val="tx1"/>
                          </a:solidFill>
                          <a:effectLst/>
                        </a:rPr>
                        <a:t>A1C</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34925" marB="0" anchor="ctr"/>
                </a:tc>
                <a:tc>
                  <a:txBody>
                    <a:bodyPr/>
                    <a:lstStyle/>
                    <a:p>
                      <a:pPr marL="0" marR="0" indent="0" algn="ctr">
                        <a:lnSpc>
                          <a:spcPct val="107000"/>
                        </a:lnSpc>
                        <a:spcBef>
                          <a:spcPts val="0"/>
                        </a:spcBef>
                        <a:spcAft>
                          <a:spcPts val="0"/>
                        </a:spcAft>
                      </a:pPr>
                      <a:r>
                        <a:rPr lang="en-US" sz="900" dirty="0">
                          <a:solidFill>
                            <a:schemeClr val="tx1"/>
                          </a:solidFill>
                          <a:effectLst/>
                        </a:rPr>
                        <a:t>Average Blood Glucose</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34925" marB="0" anchor="ctr"/>
                </a:tc>
                <a:extLst>
                  <a:ext uri="{0D108BD9-81ED-4DB2-BD59-A6C34878D82A}">
                    <a16:rowId xmlns:a16="http://schemas.microsoft.com/office/drawing/2014/main" val="3887477728"/>
                  </a:ext>
                </a:extLst>
              </a:tr>
              <a:tr h="331228">
                <a:tc>
                  <a:txBody>
                    <a:bodyPr/>
                    <a:lstStyle/>
                    <a:p>
                      <a:pPr marL="0" marR="0" indent="0" algn="ctr">
                        <a:lnSpc>
                          <a:spcPct val="107000"/>
                        </a:lnSpc>
                        <a:spcBef>
                          <a:spcPts val="0"/>
                        </a:spcBef>
                        <a:spcAft>
                          <a:spcPts val="0"/>
                        </a:spcAft>
                      </a:pPr>
                      <a:r>
                        <a:rPr lang="en-US" sz="900" dirty="0">
                          <a:solidFill>
                            <a:schemeClr val="tx1"/>
                          </a:solidFill>
                          <a:effectLst/>
                        </a:rPr>
                        <a:t>6%</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34925" marB="0"/>
                </a:tc>
                <a:tc>
                  <a:txBody>
                    <a:bodyPr/>
                    <a:lstStyle/>
                    <a:p>
                      <a:pPr marL="0" marR="0" indent="0" algn="ctr">
                        <a:lnSpc>
                          <a:spcPct val="107000"/>
                        </a:lnSpc>
                        <a:spcBef>
                          <a:spcPts val="0"/>
                        </a:spcBef>
                        <a:spcAft>
                          <a:spcPts val="0"/>
                        </a:spcAft>
                      </a:pPr>
                      <a:r>
                        <a:rPr lang="en-US" sz="900" dirty="0">
                          <a:effectLst/>
                        </a:rPr>
                        <a:t>126 mg/</a:t>
                      </a:r>
                      <a:r>
                        <a:rPr lang="en-US" sz="900" dirty="0" err="1">
                          <a:effectLst/>
                        </a:rPr>
                        <a:t>dL</a:t>
                      </a:r>
                      <a:endParaRPr lang="en-US" sz="1000" dirty="0">
                        <a:solidFill>
                          <a:srgbClr val="181717"/>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34925" marB="0"/>
                </a:tc>
                <a:extLst>
                  <a:ext uri="{0D108BD9-81ED-4DB2-BD59-A6C34878D82A}">
                    <a16:rowId xmlns:a16="http://schemas.microsoft.com/office/drawing/2014/main" val="3014836614"/>
                  </a:ext>
                </a:extLst>
              </a:tr>
              <a:tr h="331228">
                <a:tc>
                  <a:txBody>
                    <a:bodyPr/>
                    <a:lstStyle/>
                    <a:p>
                      <a:pPr marL="0" marR="0" indent="0" algn="ctr">
                        <a:lnSpc>
                          <a:spcPct val="107000"/>
                        </a:lnSpc>
                        <a:spcBef>
                          <a:spcPts val="0"/>
                        </a:spcBef>
                        <a:spcAft>
                          <a:spcPts val="0"/>
                        </a:spcAft>
                      </a:pPr>
                      <a:r>
                        <a:rPr lang="en-US" sz="900" dirty="0">
                          <a:solidFill>
                            <a:schemeClr val="tx1"/>
                          </a:solidFill>
                          <a:effectLst/>
                        </a:rPr>
                        <a:t>6.5%</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34925" marB="0"/>
                </a:tc>
                <a:tc>
                  <a:txBody>
                    <a:bodyPr/>
                    <a:lstStyle/>
                    <a:p>
                      <a:pPr marL="0" marR="0" indent="0" algn="ctr">
                        <a:lnSpc>
                          <a:spcPct val="107000"/>
                        </a:lnSpc>
                        <a:spcBef>
                          <a:spcPts val="0"/>
                        </a:spcBef>
                        <a:spcAft>
                          <a:spcPts val="0"/>
                        </a:spcAft>
                      </a:pPr>
                      <a:r>
                        <a:rPr lang="en-US" sz="900" dirty="0">
                          <a:effectLst/>
                        </a:rPr>
                        <a:t>140 mg/</a:t>
                      </a:r>
                      <a:r>
                        <a:rPr lang="en-US" sz="900" dirty="0" err="1">
                          <a:effectLst/>
                        </a:rPr>
                        <a:t>dL</a:t>
                      </a:r>
                      <a:endParaRPr lang="en-US" sz="1000" dirty="0">
                        <a:solidFill>
                          <a:srgbClr val="181717"/>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34925" marB="0"/>
                </a:tc>
                <a:extLst>
                  <a:ext uri="{0D108BD9-81ED-4DB2-BD59-A6C34878D82A}">
                    <a16:rowId xmlns:a16="http://schemas.microsoft.com/office/drawing/2014/main" val="2406298251"/>
                  </a:ext>
                </a:extLst>
              </a:tr>
              <a:tr h="339407">
                <a:tc>
                  <a:txBody>
                    <a:bodyPr/>
                    <a:lstStyle/>
                    <a:p>
                      <a:pPr marL="0" marR="0" indent="0" algn="ctr">
                        <a:lnSpc>
                          <a:spcPct val="107000"/>
                        </a:lnSpc>
                        <a:spcBef>
                          <a:spcPts val="0"/>
                        </a:spcBef>
                        <a:spcAft>
                          <a:spcPts val="0"/>
                        </a:spcAft>
                      </a:pPr>
                      <a:r>
                        <a:rPr lang="en-US" sz="900" dirty="0">
                          <a:solidFill>
                            <a:schemeClr val="tx1"/>
                          </a:solidFill>
                          <a:effectLst/>
                        </a:rPr>
                        <a:t>7%</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34925" marB="0"/>
                </a:tc>
                <a:tc>
                  <a:txBody>
                    <a:bodyPr/>
                    <a:lstStyle/>
                    <a:p>
                      <a:pPr marL="0" marR="0" indent="0" algn="ctr">
                        <a:lnSpc>
                          <a:spcPct val="107000"/>
                        </a:lnSpc>
                        <a:spcBef>
                          <a:spcPts val="0"/>
                        </a:spcBef>
                        <a:spcAft>
                          <a:spcPts val="0"/>
                        </a:spcAft>
                      </a:pPr>
                      <a:r>
                        <a:rPr lang="en-US" sz="900">
                          <a:effectLst/>
                        </a:rPr>
                        <a:t>154 mg/dL</a:t>
                      </a:r>
                      <a:endParaRPr lang="en-US" sz="1000">
                        <a:solidFill>
                          <a:srgbClr val="181717"/>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34925" marB="0"/>
                </a:tc>
                <a:extLst>
                  <a:ext uri="{0D108BD9-81ED-4DB2-BD59-A6C34878D82A}">
                    <a16:rowId xmlns:a16="http://schemas.microsoft.com/office/drawing/2014/main" val="3562536519"/>
                  </a:ext>
                </a:extLst>
              </a:tr>
              <a:tr h="331228">
                <a:tc>
                  <a:txBody>
                    <a:bodyPr/>
                    <a:lstStyle/>
                    <a:p>
                      <a:pPr marL="635" marR="0" indent="0" algn="ctr">
                        <a:lnSpc>
                          <a:spcPct val="107000"/>
                        </a:lnSpc>
                        <a:spcBef>
                          <a:spcPts val="0"/>
                        </a:spcBef>
                        <a:spcAft>
                          <a:spcPts val="0"/>
                        </a:spcAft>
                      </a:pPr>
                      <a:r>
                        <a:rPr lang="en-US" sz="900" dirty="0">
                          <a:solidFill>
                            <a:schemeClr val="tx1"/>
                          </a:solidFill>
                          <a:effectLst/>
                        </a:rPr>
                        <a:t>7.5%</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34925" marB="0"/>
                </a:tc>
                <a:tc>
                  <a:txBody>
                    <a:bodyPr/>
                    <a:lstStyle/>
                    <a:p>
                      <a:pPr marL="635" marR="0" indent="0" algn="ctr">
                        <a:lnSpc>
                          <a:spcPct val="107000"/>
                        </a:lnSpc>
                        <a:spcBef>
                          <a:spcPts val="0"/>
                        </a:spcBef>
                        <a:spcAft>
                          <a:spcPts val="0"/>
                        </a:spcAft>
                      </a:pPr>
                      <a:r>
                        <a:rPr lang="en-US" sz="900">
                          <a:effectLst/>
                        </a:rPr>
                        <a:t>169 mg/dL</a:t>
                      </a:r>
                      <a:endParaRPr lang="en-US" sz="1000">
                        <a:solidFill>
                          <a:srgbClr val="181717"/>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34925" marB="0"/>
                </a:tc>
                <a:extLst>
                  <a:ext uri="{0D108BD9-81ED-4DB2-BD59-A6C34878D82A}">
                    <a16:rowId xmlns:a16="http://schemas.microsoft.com/office/drawing/2014/main" val="2385026363"/>
                  </a:ext>
                </a:extLst>
              </a:tr>
              <a:tr h="331228">
                <a:tc>
                  <a:txBody>
                    <a:bodyPr/>
                    <a:lstStyle/>
                    <a:p>
                      <a:pPr marL="635" marR="0" indent="0" algn="ctr">
                        <a:lnSpc>
                          <a:spcPct val="107000"/>
                        </a:lnSpc>
                        <a:spcBef>
                          <a:spcPts val="0"/>
                        </a:spcBef>
                        <a:spcAft>
                          <a:spcPts val="0"/>
                        </a:spcAft>
                      </a:pPr>
                      <a:r>
                        <a:rPr lang="en-US" sz="900" dirty="0">
                          <a:solidFill>
                            <a:schemeClr val="tx1"/>
                          </a:solidFill>
                          <a:effectLst/>
                        </a:rPr>
                        <a:t>8%</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34925" marB="0"/>
                </a:tc>
                <a:tc>
                  <a:txBody>
                    <a:bodyPr/>
                    <a:lstStyle/>
                    <a:p>
                      <a:pPr marL="635" marR="0" indent="0" algn="ctr">
                        <a:lnSpc>
                          <a:spcPct val="107000"/>
                        </a:lnSpc>
                        <a:spcBef>
                          <a:spcPts val="0"/>
                        </a:spcBef>
                        <a:spcAft>
                          <a:spcPts val="0"/>
                        </a:spcAft>
                      </a:pPr>
                      <a:r>
                        <a:rPr lang="en-US" sz="900">
                          <a:effectLst/>
                        </a:rPr>
                        <a:t>183 mg/dL</a:t>
                      </a:r>
                      <a:endParaRPr lang="en-US" sz="1000">
                        <a:solidFill>
                          <a:srgbClr val="181717"/>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34925" marB="0"/>
                </a:tc>
                <a:extLst>
                  <a:ext uri="{0D108BD9-81ED-4DB2-BD59-A6C34878D82A}">
                    <a16:rowId xmlns:a16="http://schemas.microsoft.com/office/drawing/2014/main" val="1200640827"/>
                  </a:ext>
                </a:extLst>
              </a:tr>
              <a:tr h="331228">
                <a:tc>
                  <a:txBody>
                    <a:bodyPr/>
                    <a:lstStyle/>
                    <a:p>
                      <a:pPr marL="635" marR="0" indent="0" algn="ctr">
                        <a:lnSpc>
                          <a:spcPct val="107000"/>
                        </a:lnSpc>
                        <a:spcBef>
                          <a:spcPts val="0"/>
                        </a:spcBef>
                        <a:spcAft>
                          <a:spcPts val="0"/>
                        </a:spcAft>
                      </a:pPr>
                      <a:r>
                        <a:rPr lang="en-US" sz="900" dirty="0">
                          <a:solidFill>
                            <a:schemeClr val="tx1"/>
                          </a:solidFill>
                          <a:effectLst/>
                        </a:rPr>
                        <a:t>8.5%</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34925" marB="0"/>
                </a:tc>
                <a:tc>
                  <a:txBody>
                    <a:bodyPr/>
                    <a:lstStyle/>
                    <a:p>
                      <a:pPr marL="635" marR="0" indent="0" algn="ctr">
                        <a:lnSpc>
                          <a:spcPct val="107000"/>
                        </a:lnSpc>
                        <a:spcBef>
                          <a:spcPts val="0"/>
                        </a:spcBef>
                        <a:spcAft>
                          <a:spcPts val="0"/>
                        </a:spcAft>
                      </a:pPr>
                      <a:r>
                        <a:rPr lang="en-US" sz="900">
                          <a:effectLst/>
                        </a:rPr>
                        <a:t>197 mg/dL</a:t>
                      </a:r>
                      <a:endParaRPr lang="en-US" sz="1000">
                        <a:solidFill>
                          <a:srgbClr val="181717"/>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34925" marB="0"/>
                </a:tc>
                <a:extLst>
                  <a:ext uri="{0D108BD9-81ED-4DB2-BD59-A6C34878D82A}">
                    <a16:rowId xmlns:a16="http://schemas.microsoft.com/office/drawing/2014/main" val="349459071"/>
                  </a:ext>
                </a:extLst>
              </a:tr>
              <a:tr h="331228">
                <a:tc>
                  <a:txBody>
                    <a:bodyPr/>
                    <a:lstStyle/>
                    <a:p>
                      <a:pPr marL="635" marR="0" indent="0" algn="ctr">
                        <a:lnSpc>
                          <a:spcPct val="107000"/>
                        </a:lnSpc>
                        <a:spcBef>
                          <a:spcPts val="0"/>
                        </a:spcBef>
                        <a:spcAft>
                          <a:spcPts val="0"/>
                        </a:spcAft>
                      </a:pPr>
                      <a:r>
                        <a:rPr lang="en-US" sz="900" dirty="0">
                          <a:solidFill>
                            <a:schemeClr val="tx1"/>
                          </a:solidFill>
                          <a:effectLst/>
                        </a:rPr>
                        <a:t>9%</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34925" marB="0"/>
                </a:tc>
                <a:tc>
                  <a:txBody>
                    <a:bodyPr/>
                    <a:lstStyle/>
                    <a:p>
                      <a:pPr marL="635" marR="0" indent="0" algn="ctr">
                        <a:lnSpc>
                          <a:spcPct val="107000"/>
                        </a:lnSpc>
                        <a:spcBef>
                          <a:spcPts val="0"/>
                        </a:spcBef>
                        <a:spcAft>
                          <a:spcPts val="0"/>
                        </a:spcAft>
                      </a:pPr>
                      <a:r>
                        <a:rPr lang="en-US" sz="900">
                          <a:effectLst/>
                        </a:rPr>
                        <a:t>212 mg/dL</a:t>
                      </a:r>
                      <a:endParaRPr lang="en-US" sz="1000">
                        <a:solidFill>
                          <a:srgbClr val="181717"/>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34925" marB="0"/>
                </a:tc>
                <a:extLst>
                  <a:ext uri="{0D108BD9-81ED-4DB2-BD59-A6C34878D82A}">
                    <a16:rowId xmlns:a16="http://schemas.microsoft.com/office/drawing/2014/main" val="1987275196"/>
                  </a:ext>
                </a:extLst>
              </a:tr>
              <a:tr h="331228">
                <a:tc>
                  <a:txBody>
                    <a:bodyPr/>
                    <a:lstStyle/>
                    <a:p>
                      <a:pPr marL="635" marR="0" indent="0" algn="ctr">
                        <a:lnSpc>
                          <a:spcPct val="107000"/>
                        </a:lnSpc>
                        <a:spcBef>
                          <a:spcPts val="0"/>
                        </a:spcBef>
                        <a:spcAft>
                          <a:spcPts val="0"/>
                        </a:spcAft>
                      </a:pPr>
                      <a:r>
                        <a:rPr lang="en-US" sz="900" dirty="0">
                          <a:solidFill>
                            <a:schemeClr val="tx1"/>
                          </a:solidFill>
                          <a:effectLst/>
                        </a:rPr>
                        <a:t>9.5%</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34925" marB="0"/>
                </a:tc>
                <a:tc>
                  <a:txBody>
                    <a:bodyPr/>
                    <a:lstStyle/>
                    <a:p>
                      <a:pPr marL="635" marR="0" indent="0" algn="ctr">
                        <a:lnSpc>
                          <a:spcPct val="107000"/>
                        </a:lnSpc>
                        <a:spcBef>
                          <a:spcPts val="0"/>
                        </a:spcBef>
                        <a:spcAft>
                          <a:spcPts val="0"/>
                        </a:spcAft>
                      </a:pPr>
                      <a:r>
                        <a:rPr lang="en-US" sz="900">
                          <a:effectLst/>
                        </a:rPr>
                        <a:t>226 mg/dL</a:t>
                      </a:r>
                      <a:endParaRPr lang="en-US" sz="1000">
                        <a:solidFill>
                          <a:srgbClr val="181717"/>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34925" marB="0"/>
                </a:tc>
                <a:extLst>
                  <a:ext uri="{0D108BD9-81ED-4DB2-BD59-A6C34878D82A}">
                    <a16:rowId xmlns:a16="http://schemas.microsoft.com/office/drawing/2014/main" val="3645252294"/>
                  </a:ext>
                </a:extLst>
              </a:tr>
              <a:tr h="345541">
                <a:tc>
                  <a:txBody>
                    <a:bodyPr/>
                    <a:lstStyle/>
                    <a:p>
                      <a:pPr marL="635" marR="0" indent="0" algn="ctr">
                        <a:lnSpc>
                          <a:spcPct val="107000"/>
                        </a:lnSpc>
                        <a:spcBef>
                          <a:spcPts val="0"/>
                        </a:spcBef>
                        <a:spcAft>
                          <a:spcPts val="0"/>
                        </a:spcAft>
                      </a:pPr>
                      <a:r>
                        <a:rPr lang="en-US" sz="900" dirty="0">
                          <a:solidFill>
                            <a:schemeClr val="tx1"/>
                          </a:solidFill>
                          <a:effectLst/>
                        </a:rPr>
                        <a:t>10%</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34925" marB="0"/>
                </a:tc>
                <a:tc>
                  <a:txBody>
                    <a:bodyPr/>
                    <a:lstStyle/>
                    <a:p>
                      <a:pPr marL="635" marR="0" indent="0" algn="ctr">
                        <a:lnSpc>
                          <a:spcPct val="107000"/>
                        </a:lnSpc>
                        <a:spcBef>
                          <a:spcPts val="0"/>
                        </a:spcBef>
                        <a:spcAft>
                          <a:spcPts val="0"/>
                        </a:spcAft>
                      </a:pPr>
                      <a:r>
                        <a:rPr lang="en-US" sz="900">
                          <a:effectLst/>
                        </a:rPr>
                        <a:t>240 mg/dL</a:t>
                      </a:r>
                      <a:endParaRPr lang="en-US" sz="1000">
                        <a:solidFill>
                          <a:srgbClr val="181717"/>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34925" marB="0"/>
                </a:tc>
                <a:extLst>
                  <a:ext uri="{0D108BD9-81ED-4DB2-BD59-A6C34878D82A}">
                    <a16:rowId xmlns:a16="http://schemas.microsoft.com/office/drawing/2014/main" val="2404087696"/>
                  </a:ext>
                </a:extLst>
              </a:tr>
              <a:tr h="331228">
                <a:tc>
                  <a:txBody>
                    <a:bodyPr/>
                    <a:lstStyle/>
                    <a:p>
                      <a:pPr marL="635" marR="0" indent="0" algn="ctr">
                        <a:lnSpc>
                          <a:spcPct val="107000"/>
                        </a:lnSpc>
                        <a:spcBef>
                          <a:spcPts val="0"/>
                        </a:spcBef>
                        <a:spcAft>
                          <a:spcPts val="0"/>
                        </a:spcAft>
                      </a:pPr>
                      <a:r>
                        <a:rPr lang="en-US" sz="900" dirty="0">
                          <a:solidFill>
                            <a:schemeClr val="tx1"/>
                          </a:solidFill>
                          <a:effectLst/>
                        </a:rPr>
                        <a:t>10.5%</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34925" marB="0"/>
                </a:tc>
                <a:tc>
                  <a:txBody>
                    <a:bodyPr/>
                    <a:lstStyle/>
                    <a:p>
                      <a:pPr marL="635" marR="0" indent="0" algn="ctr">
                        <a:lnSpc>
                          <a:spcPct val="107000"/>
                        </a:lnSpc>
                        <a:spcBef>
                          <a:spcPts val="0"/>
                        </a:spcBef>
                        <a:spcAft>
                          <a:spcPts val="0"/>
                        </a:spcAft>
                      </a:pPr>
                      <a:r>
                        <a:rPr lang="en-US" sz="900" dirty="0">
                          <a:effectLst/>
                        </a:rPr>
                        <a:t>255 mg/</a:t>
                      </a:r>
                      <a:r>
                        <a:rPr lang="en-US" sz="900" dirty="0" err="1">
                          <a:effectLst/>
                        </a:rPr>
                        <a:t>dL</a:t>
                      </a:r>
                      <a:endParaRPr lang="en-US" sz="1000" dirty="0">
                        <a:solidFill>
                          <a:srgbClr val="181717"/>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34925" marB="0"/>
                </a:tc>
                <a:extLst>
                  <a:ext uri="{0D108BD9-81ED-4DB2-BD59-A6C34878D82A}">
                    <a16:rowId xmlns:a16="http://schemas.microsoft.com/office/drawing/2014/main" val="2187827442"/>
                  </a:ext>
                </a:extLst>
              </a:tr>
            </a:tbl>
          </a:graphicData>
        </a:graphic>
      </p:graphicFrame>
      <p:pic>
        <p:nvPicPr>
          <p:cNvPr id="5" name="Picture 4"/>
          <p:cNvPicPr/>
          <p:nvPr/>
        </p:nvPicPr>
        <p:blipFill>
          <a:blip r:embed="rId2"/>
          <a:stretch>
            <a:fillRect/>
          </a:stretch>
        </p:blipFill>
        <p:spPr>
          <a:xfrm>
            <a:off x="6211614" y="609600"/>
            <a:ext cx="2333296" cy="1030014"/>
          </a:xfrm>
          <a:prstGeom prst="rect">
            <a:avLst/>
          </a:prstGeom>
        </p:spPr>
      </p:pic>
    </p:spTree>
    <p:extLst>
      <p:ext uri="{BB962C8B-B14F-4D97-AF65-F5344CB8AC3E}">
        <p14:creationId xmlns:p14="http://schemas.microsoft.com/office/powerpoint/2010/main" val="35203246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51641"/>
          </a:xfrm>
        </p:spPr>
        <p:txBody>
          <a:bodyPr>
            <a:normAutofit fontScale="90000"/>
          </a:bodyPr>
          <a:lstStyle/>
          <a:p>
            <a:r>
              <a:rPr lang="en-US" dirty="0"/>
              <a:t>Summary for Overview of Diabetes Mellitus</a:t>
            </a:r>
          </a:p>
        </p:txBody>
      </p:sp>
      <p:sp>
        <p:nvSpPr>
          <p:cNvPr id="5" name="Text Placeholder 4"/>
          <p:cNvSpPr>
            <a:spLocks noGrp="1"/>
          </p:cNvSpPr>
          <p:nvPr>
            <p:ph type="body" idx="1"/>
          </p:nvPr>
        </p:nvSpPr>
        <p:spPr>
          <a:xfrm>
            <a:off x="675745" y="1576553"/>
            <a:ext cx="4185623" cy="620110"/>
          </a:xfrm>
        </p:spPr>
        <p:txBody>
          <a:bodyPr/>
          <a:lstStyle/>
          <a:p>
            <a:pPr algn="ctr"/>
            <a:r>
              <a:rPr lang="en-US" dirty="0"/>
              <a:t>Type 1 Diabetes</a:t>
            </a:r>
          </a:p>
        </p:txBody>
      </p:sp>
      <p:sp>
        <p:nvSpPr>
          <p:cNvPr id="6" name="Content Placeholder 5"/>
          <p:cNvSpPr>
            <a:spLocks noGrp="1"/>
          </p:cNvSpPr>
          <p:nvPr>
            <p:ph sz="half" idx="2"/>
          </p:nvPr>
        </p:nvSpPr>
        <p:spPr>
          <a:xfrm>
            <a:off x="675745" y="2343807"/>
            <a:ext cx="4185623" cy="3697555"/>
          </a:xfrm>
        </p:spPr>
        <p:txBody>
          <a:bodyPr/>
          <a:lstStyle/>
          <a:p>
            <a:r>
              <a:rPr lang="en-US" dirty="0"/>
              <a:t>Goal:</a:t>
            </a:r>
          </a:p>
          <a:p>
            <a:r>
              <a:rPr lang="en-US" dirty="0"/>
              <a:t>Tight Glucose Control</a:t>
            </a:r>
          </a:p>
          <a:p>
            <a:r>
              <a:rPr lang="en-US" dirty="0"/>
              <a:t>Treatment:</a:t>
            </a:r>
          </a:p>
          <a:p>
            <a:pPr lvl="1"/>
            <a:r>
              <a:rPr lang="en-US" dirty="0"/>
              <a:t>Insulin</a:t>
            </a:r>
          </a:p>
          <a:p>
            <a:pPr lvl="1"/>
            <a:r>
              <a:rPr lang="en-US" dirty="0"/>
              <a:t>Dietary Management</a:t>
            </a:r>
          </a:p>
          <a:p>
            <a:pPr lvl="1"/>
            <a:r>
              <a:rPr lang="en-US" dirty="0"/>
              <a:t>Exercise</a:t>
            </a:r>
          </a:p>
        </p:txBody>
      </p:sp>
      <p:sp>
        <p:nvSpPr>
          <p:cNvPr id="7" name="Text Placeholder 6"/>
          <p:cNvSpPr>
            <a:spLocks noGrp="1"/>
          </p:cNvSpPr>
          <p:nvPr>
            <p:ph type="body" sz="quarter" idx="3"/>
          </p:nvPr>
        </p:nvSpPr>
        <p:spPr>
          <a:xfrm>
            <a:off x="5088383" y="1576552"/>
            <a:ext cx="4185618" cy="620111"/>
          </a:xfrm>
        </p:spPr>
        <p:txBody>
          <a:bodyPr/>
          <a:lstStyle/>
          <a:p>
            <a:pPr algn="ctr"/>
            <a:r>
              <a:rPr lang="en-US" dirty="0"/>
              <a:t>Type 2 Diabetes</a:t>
            </a:r>
          </a:p>
        </p:txBody>
      </p:sp>
      <p:sp>
        <p:nvSpPr>
          <p:cNvPr id="8" name="Content Placeholder 7"/>
          <p:cNvSpPr>
            <a:spLocks noGrp="1"/>
          </p:cNvSpPr>
          <p:nvPr>
            <p:ph sz="quarter" idx="4"/>
          </p:nvPr>
        </p:nvSpPr>
        <p:spPr>
          <a:xfrm>
            <a:off x="5088384" y="2343807"/>
            <a:ext cx="4185617" cy="3697555"/>
          </a:xfrm>
        </p:spPr>
        <p:txBody>
          <a:bodyPr/>
          <a:lstStyle/>
          <a:p>
            <a:r>
              <a:rPr lang="en-US" dirty="0"/>
              <a:t>Goal:</a:t>
            </a:r>
          </a:p>
          <a:p>
            <a:r>
              <a:rPr lang="en-US" dirty="0"/>
              <a:t>Tight Glucose Control</a:t>
            </a:r>
          </a:p>
          <a:p>
            <a:r>
              <a:rPr lang="en-US" dirty="0"/>
              <a:t>Treatment:</a:t>
            </a:r>
          </a:p>
          <a:p>
            <a:pPr lvl="1"/>
            <a:r>
              <a:rPr lang="en-US" dirty="0"/>
              <a:t>Lifestyle changes</a:t>
            </a:r>
          </a:p>
          <a:p>
            <a:pPr lvl="1"/>
            <a:r>
              <a:rPr lang="en-US" dirty="0"/>
              <a:t>Dietary management</a:t>
            </a:r>
          </a:p>
          <a:p>
            <a:pPr lvl="1"/>
            <a:r>
              <a:rPr lang="en-US" dirty="0"/>
              <a:t>Exercise</a:t>
            </a:r>
          </a:p>
          <a:p>
            <a:pPr lvl="1"/>
            <a:r>
              <a:rPr lang="en-US" dirty="0"/>
              <a:t>Weight Control</a:t>
            </a:r>
          </a:p>
          <a:p>
            <a:pPr lvl="1"/>
            <a:r>
              <a:rPr lang="en-US" dirty="0"/>
              <a:t>Medications as needed</a:t>
            </a:r>
          </a:p>
          <a:p>
            <a:endParaRPr lang="en-US" dirty="0"/>
          </a:p>
        </p:txBody>
      </p:sp>
    </p:spTree>
    <p:extLst>
      <p:ext uri="{BB962C8B-B14F-4D97-AF65-F5344CB8AC3E}">
        <p14:creationId xmlns:p14="http://schemas.microsoft.com/office/powerpoint/2010/main" val="29381431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Prediabetes</a:t>
            </a:r>
          </a:p>
        </p:txBody>
      </p:sp>
      <p:sp>
        <p:nvSpPr>
          <p:cNvPr id="3" name="Content Placeholder 2"/>
          <p:cNvSpPr>
            <a:spLocks noGrp="1"/>
          </p:cNvSpPr>
          <p:nvPr>
            <p:ph idx="1"/>
          </p:nvPr>
        </p:nvSpPr>
        <p:spPr/>
        <p:txBody>
          <a:bodyPr/>
          <a:lstStyle/>
          <a:p>
            <a:r>
              <a:rPr lang="en-US" dirty="0"/>
              <a:t>Prediabetes is when the blood sugar is higher than normal, but not quite as high as Diabetes.</a:t>
            </a:r>
          </a:p>
          <a:p>
            <a:r>
              <a:rPr lang="en-US" dirty="0"/>
              <a:t>Blood sugar of 100-126 mg/</a:t>
            </a:r>
            <a:r>
              <a:rPr lang="en-US" dirty="0" err="1"/>
              <a:t>dL</a:t>
            </a:r>
            <a:r>
              <a:rPr lang="en-US" dirty="0"/>
              <a:t>.</a:t>
            </a:r>
          </a:p>
          <a:p>
            <a:r>
              <a:rPr lang="en-US" dirty="0"/>
              <a:t>A1C of 5.7-6.4 %</a:t>
            </a:r>
          </a:p>
          <a:p>
            <a:r>
              <a:rPr lang="en-US" dirty="0"/>
              <a:t>Random Blood sugar of 200mg/</a:t>
            </a:r>
            <a:r>
              <a:rPr lang="en-US" dirty="0" err="1"/>
              <a:t>dL</a:t>
            </a:r>
            <a:r>
              <a:rPr lang="en-US" dirty="0"/>
              <a:t> or greater.</a:t>
            </a:r>
          </a:p>
          <a:p>
            <a:r>
              <a:rPr lang="en-US" dirty="0"/>
              <a:t>If not kept under control, it may lead to Type 2 Diabetes.</a:t>
            </a:r>
          </a:p>
        </p:txBody>
      </p:sp>
    </p:spTree>
    <p:extLst>
      <p:ext uri="{BB962C8B-B14F-4D97-AF65-F5344CB8AC3E}">
        <p14:creationId xmlns:p14="http://schemas.microsoft.com/office/powerpoint/2010/main" val="3151610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Related image"/>
          <p:cNvPicPr/>
          <p:nvPr/>
        </p:nvPicPr>
        <p:blipFill>
          <a:blip r:embed="rId2">
            <a:extLst>
              <a:ext uri="{28A0092B-C50C-407E-A947-70E740481C1C}">
                <a14:useLocalDpi xmlns:a14="http://schemas.microsoft.com/office/drawing/2010/main" val="0"/>
              </a:ext>
            </a:extLst>
          </a:blip>
          <a:srcRect/>
          <a:stretch>
            <a:fillRect/>
          </a:stretch>
        </p:blipFill>
        <p:spPr bwMode="auto">
          <a:xfrm>
            <a:off x="3124200" y="197224"/>
            <a:ext cx="5876365" cy="7077019"/>
          </a:xfrm>
          <a:prstGeom prst="rect">
            <a:avLst/>
          </a:prstGeom>
          <a:noFill/>
          <a:ln>
            <a:noFill/>
          </a:ln>
        </p:spPr>
      </p:pic>
    </p:spTree>
    <p:extLst>
      <p:ext uri="{BB962C8B-B14F-4D97-AF65-F5344CB8AC3E}">
        <p14:creationId xmlns:p14="http://schemas.microsoft.com/office/powerpoint/2010/main" val="1789419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 result for Hyperglycemia Symptoms Poster"/>
          <p:cNvPicPr/>
          <p:nvPr/>
        </p:nvPicPr>
        <p:blipFill>
          <a:blip r:embed="rId2">
            <a:extLst>
              <a:ext uri="{28A0092B-C50C-407E-A947-70E740481C1C}">
                <a14:useLocalDpi xmlns:a14="http://schemas.microsoft.com/office/drawing/2010/main" val="0"/>
              </a:ext>
            </a:extLst>
          </a:blip>
          <a:srcRect/>
          <a:stretch>
            <a:fillRect/>
          </a:stretch>
        </p:blipFill>
        <p:spPr bwMode="auto">
          <a:xfrm>
            <a:off x="3128682" y="224118"/>
            <a:ext cx="5683624" cy="6633882"/>
          </a:xfrm>
          <a:prstGeom prst="rect">
            <a:avLst/>
          </a:prstGeom>
          <a:noFill/>
          <a:ln>
            <a:noFill/>
          </a:ln>
        </p:spPr>
      </p:pic>
    </p:spTree>
    <p:extLst>
      <p:ext uri="{BB962C8B-B14F-4D97-AF65-F5344CB8AC3E}">
        <p14:creationId xmlns:p14="http://schemas.microsoft.com/office/powerpoint/2010/main" val="16616239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0A8D8B5-DBF9-41A5-A429-B0B4E584C813}"/>
              </a:ext>
            </a:extLst>
          </p:cNvPr>
          <p:cNvSpPr>
            <a:spLocks noGrp="1"/>
          </p:cNvSpPr>
          <p:nvPr>
            <p:ph type="title"/>
          </p:nvPr>
        </p:nvSpPr>
        <p:spPr>
          <a:xfrm>
            <a:off x="8028627" y="1676770"/>
            <a:ext cx="2858835" cy="3348485"/>
          </a:xfrm>
        </p:spPr>
        <p:txBody>
          <a:bodyPr vert="horz" lIns="91440" tIns="45720" rIns="91440" bIns="0" rtlCol="0" anchor="b">
            <a:noAutofit/>
          </a:bodyPr>
          <a:lstStyle/>
          <a:p>
            <a:pPr lvl="0" algn="ctr"/>
            <a:r>
              <a:rPr lang="en-US" sz="2400" dirty="0">
                <a:solidFill>
                  <a:schemeClr val="tx1"/>
                </a:solidFill>
                <a:latin typeface="Comic Sans MS" panose="030F0702030302020204" pitchFamily="66" charset="0"/>
              </a:rPr>
              <a:t>Routine monitoring of blood sugars, and </a:t>
            </a:r>
            <a:r>
              <a:rPr lang="en-US" sz="2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consistency</a:t>
            </a:r>
            <a:r>
              <a:rPr lang="en-US" sz="2400" dirty="0">
                <a:solidFill>
                  <a:schemeClr val="tx1"/>
                </a:solidFill>
                <a:latin typeface="Comic Sans MS" panose="030F0702030302020204" pitchFamily="66" charset="0"/>
              </a:rPr>
              <a:t> in following your treatment plan are keys to optimum diabetes management</a:t>
            </a:r>
            <a:r>
              <a:rPr lang="en-US" sz="2400" dirty="0">
                <a:latin typeface="Comic Sans MS" panose="030F0702030302020204" pitchFamily="66" charset="0"/>
              </a:rPr>
              <a:t>!</a:t>
            </a:r>
            <a:br>
              <a:rPr lang="en-US" sz="2400" dirty="0">
                <a:latin typeface="Comic Sans MS" panose="030F0702030302020204" pitchFamily="66" charset="0"/>
              </a:rPr>
            </a:br>
            <a:endParaRPr lang="en-US" sz="2400" dirty="0">
              <a:latin typeface="Comic Sans MS" panose="030F0702030302020204" pitchFamily="66" charset="0"/>
            </a:endParaRPr>
          </a:p>
        </p:txBody>
      </p:sp>
      <p:pic>
        <p:nvPicPr>
          <p:cNvPr id="12" name="Content Placeholder 11" descr="A close up of a toy&#10;&#10;Description generated with high confidence">
            <a:extLst>
              <a:ext uri="{FF2B5EF4-FFF2-40B4-BE49-F238E27FC236}">
                <a16:creationId xmlns:a16="http://schemas.microsoft.com/office/drawing/2014/main" id="{2AF7F0AF-C975-46D7-ABFC-063ACFECDD8B}"/>
              </a:ext>
            </a:extLst>
          </p:cNvPr>
          <p:cNvPicPr>
            <a:picLocks noGrp="1" noChangeAspect="1"/>
          </p:cNvPicPr>
          <p:nvPr>
            <p:ph idx="1"/>
          </p:nvPr>
        </p:nvPicPr>
        <p:blipFill>
          <a:blip r:embed="rId2" cstate="hq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502471" y="637525"/>
            <a:ext cx="1972867" cy="1578294"/>
          </a:xfrm>
          <a:prstGeom prst="rect">
            <a:avLst/>
          </a:prstGeom>
        </p:spPr>
      </p:pic>
      <p:pic>
        <p:nvPicPr>
          <p:cNvPr id="14" name="Picture 13" descr="A drawing of a face&#10;&#10;Description generated with high confidence">
            <a:extLst>
              <a:ext uri="{FF2B5EF4-FFF2-40B4-BE49-F238E27FC236}">
                <a16:creationId xmlns:a16="http://schemas.microsoft.com/office/drawing/2014/main" id="{60015CE0-DB8A-47A7-8E06-A010FADDD24D}"/>
              </a:ext>
            </a:extLst>
          </p:cNvPr>
          <p:cNvPicPr>
            <a:picLocks noChangeAspect="1"/>
          </p:cNvPicPr>
          <p:nvPr/>
        </p:nvPicPr>
        <p:blipFill>
          <a:blip r:embed="rId4" cstate="hqprint">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1319560" y="2706910"/>
            <a:ext cx="2336445" cy="2740699"/>
          </a:xfrm>
          <a:prstGeom prst="rect">
            <a:avLst/>
          </a:prstGeom>
        </p:spPr>
      </p:pic>
      <p:pic>
        <p:nvPicPr>
          <p:cNvPr id="17" name="Picture 16" descr="A picture containing toy&#10;&#10;Description generated with very high confidence">
            <a:extLst>
              <a:ext uri="{FF2B5EF4-FFF2-40B4-BE49-F238E27FC236}">
                <a16:creationId xmlns:a16="http://schemas.microsoft.com/office/drawing/2014/main" id="{1E2D706B-3E5B-4872-804F-46414F2A10F1}"/>
              </a:ext>
            </a:extLst>
          </p:cNvPr>
          <p:cNvPicPr>
            <a:picLocks noChangeAspect="1"/>
          </p:cNvPicPr>
          <p:nvPr/>
        </p:nvPicPr>
        <p:blipFill>
          <a:blip r:embed="rId6">
            <a:extLst>
              <a:ext uri="{28A0092B-C50C-407E-A947-70E740481C1C}">
                <a14:useLocalDpi xmlns:a14="http://schemas.microsoft.com/office/drawing/2010/main" val="0"/>
              </a:ext>
              <a:ext uri="{837473B0-CC2E-450A-ABE3-18F120FF3D39}">
                <a1611:picAttrSrcUrl xmlns:a1611="http://schemas.microsoft.com/office/drawing/2016/11/main" r:id="rId7"/>
              </a:ext>
            </a:extLst>
          </a:blip>
          <a:stretch>
            <a:fillRect/>
          </a:stretch>
        </p:blipFill>
        <p:spPr>
          <a:xfrm>
            <a:off x="4670779" y="664735"/>
            <a:ext cx="3357848" cy="2686278"/>
          </a:xfrm>
          <a:prstGeom prst="rect">
            <a:avLst/>
          </a:prstGeom>
        </p:spPr>
      </p:pic>
      <p:pic>
        <p:nvPicPr>
          <p:cNvPr id="19" name="Picture 18" descr="A close up of a mask&#10;&#10;Description generated with high confidence">
            <a:extLst>
              <a:ext uri="{FF2B5EF4-FFF2-40B4-BE49-F238E27FC236}">
                <a16:creationId xmlns:a16="http://schemas.microsoft.com/office/drawing/2014/main" id="{7D3FFCFE-3CE0-40BA-A2C0-7E083D1138AD}"/>
              </a:ext>
            </a:extLst>
          </p:cNvPr>
          <p:cNvPicPr>
            <a:picLocks noChangeAspect="1"/>
          </p:cNvPicPr>
          <p:nvPr/>
        </p:nvPicPr>
        <p:blipFill>
          <a:blip r:embed="rId8" cstate="hqprint">
            <a:extLst>
              <a:ext uri="{28A0092B-C50C-407E-A947-70E740481C1C}">
                <a14:useLocalDpi xmlns:a14="http://schemas.microsoft.com/office/drawing/2010/main" val="0"/>
              </a:ext>
              <a:ext uri="{837473B0-CC2E-450A-ABE3-18F120FF3D39}">
                <a1611:picAttrSrcUrl xmlns:a1611="http://schemas.microsoft.com/office/drawing/2016/11/main" r:id="rId9"/>
              </a:ext>
            </a:extLst>
          </a:blip>
          <a:stretch>
            <a:fillRect/>
          </a:stretch>
        </p:blipFill>
        <p:spPr>
          <a:xfrm>
            <a:off x="4244741" y="3869315"/>
            <a:ext cx="2230804" cy="1578294"/>
          </a:xfrm>
          <a:prstGeom prst="rect">
            <a:avLst/>
          </a:prstGeom>
        </p:spPr>
      </p:pic>
      <p:sp>
        <p:nvSpPr>
          <p:cNvPr id="15" name="TextBox 14">
            <a:extLst>
              <a:ext uri="{FF2B5EF4-FFF2-40B4-BE49-F238E27FC236}">
                <a16:creationId xmlns:a16="http://schemas.microsoft.com/office/drawing/2014/main" id="{853F1471-2C69-4C1C-B1C6-0190E598EEB8}"/>
              </a:ext>
            </a:extLst>
          </p:cNvPr>
          <p:cNvSpPr txBox="1"/>
          <p:nvPr/>
        </p:nvSpPr>
        <p:spPr>
          <a:xfrm>
            <a:off x="9415279" y="6657945"/>
            <a:ext cx="2776721" cy="200055"/>
          </a:xfrm>
          <a:prstGeom prst="rect">
            <a:avLst/>
          </a:prstGeom>
          <a:solidFill>
            <a:srgbClr val="000000"/>
          </a:solidFill>
        </p:spPr>
        <p:txBody>
          <a:bodyPr wrap="none" rtlCol="0">
            <a:spAutoFit/>
          </a:bodyPr>
          <a:lstStyle/>
          <a:p>
            <a:pPr algn="r">
              <a:spcAft>
                <a:spcPts val="600"/>
              </a:spcAft>
            </a:pPr>
            <a:r>
              <a:rPr lang="en-US" sz="700">
                <a:solidFill>
                  <a:srgbClr val="FFFFFF"/>
                </a:solidFill>
                <a:hlinkClick r:id="rId5" tooltip="http://oregontrailschools.com/sandygrade/2016/01/27/jump-rope-for-heart-feb-10/">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10" tooltip="https://creativecommons.org/licenses/by-nc-sa/3.0/">
                  <a:extLst>
                    <a:ext uri="{A12FA001-AC4F-418D-AE19-62706E023703}">
                      <ahyp:hlinkClr xmlns:ahyp="http://schemas.microsoft.com/office/drawing/2018/hyperlinkcolor" val="tx"/>
                    </a:ext>
                  </a:extLst>
                </a:hlinkClick>
              </a:rPr>
              <a:t>CC BY-SA-NC</a:t>
            </a:r>
            <a:endParaRPr lang="en-US" sz="700">
              <a:solidFill>
                <a:srgbClr val="FFFFFF"/>
              </a:solidFill>
            </a:endParaRPr>
          </a:p>
        </p:txBody>
      </p:sp>
    </p:spTree>
    <p:extLst>
      <p:ext uri="{BB962C8B-B14F-4D97-AF65-F5344CB8AC3E}">
        <p14:creationId xmlns:p14="http://schemas.microsoft.com/office/powerpoint/2010/main" val="40941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3 Takeaway Points</a:t>
            </a:r>
          </a:p>
        </p:txBody>
      </p:sp>
      <p:sp>
        <p:nvSpPr>
          <p:cNvPr id="3" name="Content Placeholder 2"/>
          <p:cNvSpPr>
            <a:spLocks noGrp="1"/>
          </p:cNvSpPr>
          <p:nvPr>
            <p:ph idx="1"/>
          </p:nvPr>
        </p:nvSpPr>
        <p:spPr>
          <a:xfrm>
            <a:off x="677334" y="2088777"/>
            <a:ext cx="8596668" cy="3952586"/>
          </a:xfrm>
        </p:spPr>
        <p:txBody>
          <a:bodyPr>
            <a:normAutofit/>
          </a:bodyPr>
          <a:lstStyle/>
          <a:p>
            <a:r>
              <a:rPr lang="en-US" sz="2000" dirty="0"/>
              <a:t>1.  How the pancreas is the problem in diabetes.</a:t>
            </a:r>
          </a:p>
          <a:p>
            <a:r>
              <a:rPr lang="en-US" sz="2000" dirty="0"/>
              <a:t>2.  How high blood glucoses or blood sugar effects your body.</a:t>
            </a:r>
          </a:p>
          <a:p>
            <a:r>
              <a:rPr lang="en-US" sz="2000" dirty="0"/>
              <a:t>3.  The main two types of diabetes.</a:t>
            </a:r>
          </a:p>
        </p:txBody>
      </p:sp>
    </p:spTree>
    <p:extLst>
      <p:ext uri="{BB962C8B-B14F-4D97-AF65-F5344CB8AC3E}">
        <p14:creationId xmlns:p14="http://schemas.microsoft.com/office/powerpoint/2010/main" val="407294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3 Takeaway Points</a:t>
            </a:r>
          </a:p>
        </p:txBody>
      </p:sp>
      <p:sp>
        <p:nvSpPr>
          <p:cNvPr id="3" name="Content Placeholder 2"/>
          <p:cNvSpPr>
            <a:spLocks noGrp="1"/>
          </p:cNvSpPr>
          <p:nvPr>
            <p:ph idx="1"/>
          </p:nvPr>
        </p:nvSpPr>
        <p:spPr>
          <a:xfrm>
            <a:off x="677334" y="2088777"/>
            <a:ext cx="8596668" cy="3952586"/>
          </a:xfrm>
        </p:spPr>
        <p:txBody>
          <a:bodyPr>
            <a:normAutofit/>
          </a:bodyPr>
          <a:lstStyle/>
          <a:p>
            <a:r>
              <a:rPr lang="en-US" sz="2000" dirty="0"/>
              <a:t>1.  How the pancreas is the problem in diabetes.</a:t>
            </a:r>
          </a:p>
          <a:p>
            <a:r>
              <a:rPr lang="en-US" sz="2000" dirty="0"/>
              <a:t>2.  How high blood glucoses or blood sugar effects your body.</a:t>
            </a:r>
          </a:p>
          <a:p>
            <a:r>
              <a:rPr lang="en-US" sz="2000" dirty="0"/>
              <a:t>3.  The main two types of diabetes.</a:t>
            </a:r>
          </a:p>
        </p:txBody>
      </p:sp>
    </p:spTree>
    <p:extLst>
      <p:ext uri="{BB962C8B-B14F-4D97-AF65-F5344CB8AC3E}">
        <p14:creationId xmlns:p14="http://schemas.microsoft.com/office/powerpoint/2010/main" val="327801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72353"/>
          </a:xfrm>
        </p:spPr>
        <p:txBody>
          <a:bodyPr/>
          <a:lstStyle/>
          <a:p>
            <a:pPr algn="ctr"/>
            <a:r>
              <a:rPr lang="en-US" dirty="0"/>
              <a:t>What is diabetes mellitus?</a:t>
            </a:r>
          </a:p>
        </p:txBody>
      </p:sp>
      <p:sp>
        <p:nvSpPr>
          <p:cNvPr id="3" name="Content Placeholder 2"/>
          <p:cNvSpPr>
            <a:spLocks noGrp="1"/>
          </p:cNvSpPr>
          <p:nvPr>
            <p:ph idx="1"/>
          </p:nvPr>
        </p:nvSpPr>
        <p:spPr>
          <a:xfrm>
            <a:off x="677334" y="1595719"/>
            <a:ext cx="8596668" cy="4445644"/>
          </a:xfrm>
        </p:spPr>
        <p:txBody>
          <a:bodyPr>
            <a:normAutofit fontScale="92500"/>
          </a:bodyPr>
          <a:lstStyle/>
          <a:p>
            <a:r>
              <a:rPr lang="en-US" dirty="0"/>
              <a:t>Diabetes is basically high sugar in the blood that is not able to be used effectively.</a:t>
            </a:r>
          </a:p>
          <a:p>
            <a:r>
              <a:rPr lang="en-US" dirty="0"/>
              <a:t>Your body needs to have sugar to help every part of your body work.</a:t>
            </a:r>
          </a:p>
          <a:p>
            <a:r>
              <a:rPr lang="en-US" dirty="0"/>
              <a:t>You eat food, which turns into sugar, and is then used for fuel and energy.</a:t>
            </a:r>
          </a:p>
          <a:p>
            <a:r>
              <a:rPr lang="en-US" dirty="0"/>
              <a:t>High blood sugars result from a pancreas that quits working.</a:t>
            </a:r>
          </a:p>
          <a:p>
            <a:r>
              <a:rPr lang="en-US" dirty="0"/>
              <a:t>The pancreas secretes insulin to help sugar to be used by the body for energy.</a:t>
            </a:r>
          </a:p>
          <a:p>
            <a:r>
              <a:rPr lang="en-US" dirty="0"/>
              <a:t>Insulin is the key that opens the door for sugar to get into the cells to be sued.</a:t>
            </a:r>
          </a:p>
          <a:p>
            <a:r>
              <a:rPr lang="en-US" dirty="0"/>
              <a:t>When blood sugar builds up, it becomes very thick and sticky, like </a:t>
            </a:r>
            <a:r>
              <a:rPr lang="en-US" dirty="0" err="1"/>
              <a:t>Karo</a:t>
            </a:r>
            <a:r>
              <a:rPr lang="en-US" dirty="0"/>
              <a:t> Syrup.</a:t>
            </a:r>
          </a:p>
          <a:p>
            <a:r>
              <a:rPr lang="en-US" dirty="0"/>
              <a:t>It is very difficult for this thick blood to move through your blood vessels, especially the small ones, like the ones that are in your eyes, kidneys and heart.  So, high blood sugar effects every organ, including your brain, heart, kidneys, eyes, and your feet.</a:t>
            </a:r>
          </a:p>
          <a:p>
            <a:r>
              <a:rPr lang="en-US" dirty="0"/>
              <a:t>This is why it is so important to keep it under control.</a:t>
            </a:r>
          </a:p>
        </p:txBody>
      </p:sp>
    </p:spTree>
    <p:extLst>
      <p:ext uri="{BB962C8B-B14F-4D97-AF65-F5344CB8AC3E}">
        <p14:creationId xmlns:p14="http://schemas.microsoft.com/office/powerpoint/2010/main" val="13280711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3AF78-D80A-4316-976A-02EF73FCCFE4}"/>
              </a:ext>
            </a:extLst>
          </p:cNvPr>
          <p:cNvSpPr>
            <a:spLocks noGrp="1"/>
          </p:cNvSpPr>
          <p:nvPr>
            <p:ph type="title"/>
          </p:nvPr>
        </p:nvSpPr>
        <p:spPr>
          <a:xfrm>
            <a:off x="677334" y="512064"/>
            <a:ext cx="8596668" cy="914400"/>
          </a:xfrm>
        </p:spPr>
        <p:txBody>
          <a:bodyPr>
            <a:normAutofit/>
          </a:bodyPr>
          <a:lstStyle/>
          <a:p>
            <a:pPr algn="ctr"/>
            <a:r>
              <a:rPr lang="en-US" sz="4000" i="1" dirty="0"/>
              <a:t>Insulin:</a:t>
            </a:r>
          </a:p>
        </p:txBody>
      </p:sp>
      <p:sp>
        <p:nvSpPr>
          <p:cNvPr id="3" name="Content Placeholder 2">
            <a:extLst>
              <a:ext uri="{FF2B5EF4-FFF2-40B4-BE49-F238E27FC236}">
                <a16:creationId xmlns:a16="http://schemas.microsoft.com/office/drawing/2014/main" id="{1EDCD569-E0AB-4D09-A2C3-FAC42F56AEC7}"/>
              </a:ext>
            </a:extLst>
          </p:cNvPr>
          <p:cNvSpPr>
            <a:spLocks noGrp="1"/>
          </p:cNvSpPr>
          <p:nvPr>
            <p:ph idx="1"/>
          </p:nvPr>
        </p:nvSpPr>
        <p:spPr>
          <a:xfrm>
            <a:off x="677334" y="2072640"/>
            <a:ext cx="8596668" cy="2926079"/>
          </a:xfrm>
        </p:spPr>
        <p:txBody>
          <a:bodyPr/>
          <a:lstStyle/>
          <a:p>
            <a:r>
              <a:rPr lang="en-US" sz="2400" dirty="0"/>
              <a:t>Insulin is a hormone that is needed to assist blood glucose into the cells of your body for fuel and energy.</a:t>
            </a:r>
          </a:p>
          <a:p>
            <a:r>
              <a:rPr lang="en-US" sz="2400" dirty="0"/>
              <a:t>It is steadily produced in a healthy body.</a:t>
            </a:r>
          </a:p>
          <a:p>
            <a:r>
              <a:rPr lang="en-US" sz="2400" dirty="0"/>
              <a:t>It is like a key that opens the cells to let the glucose in to be use</a:t>
            </a:r>
            <a:r>
              <a:rPr lang="en-US" dirty="0"/>
              <a:t>d.</a:t>
            </a:r>
          </a:p>
        </p:txBody>
      </p:sp>
    </p:spTree>
    <p:extLst>
      <p:ext uri="{BB962C8B-B14F-4D97-AF65-F5344CB8AC3E}">
        <p14:creationId xmlns:p14="http://schemas.microsoft.com/office/powerpoint/2010/main" val="32067264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8E85A-C208-4913-B073-63386E4BE2A1}"/>
              </a:ext>
            </a:extLst>
          </p:cNvPr>
          <p:cNvSpPr>
            <a:spLocks noGrp="1"/>
          </p:cNvSpPr>
          <p:nvPr>
            <p:ph type="title"/>
          </p:nvPr>
        </p:nvSpPr>
        <p:spPr>
          <a:xfrm>
            <a:off x="677334" y="524256"/>
            <a:ext cx="8596668" cy="864277"/>
          </a:xfrm>
        </p:spPr>
        <p:txBody>
          <a:bodyPr>
            <a:normAutofit fontScale="90000"/>
          </a:bodyPr>
          <a:lstStyle/>
          <a:p>
            <a:pPr algn="ctr"/>
            <a:r>
              <a:rPr lang="en-US" i="1" dirty="0"/>
              <a:t>What Is Diabetes?  </a:t>
            </a:r>
            <a:br>
              <a:rPr lang="en-US" dirty="0"/>
            </a:br>
            <a:endParaRPr lang="en-US" dirty="0"/>
          </a:p>
        </p:txBody>
      </p:sp>
      <p:sp>
        <p:nvSpPr>
          <p:cNvPr id="6" name="Text Placeholder 5">
            <a:extLst>
              <a:ext uri="{FF2B5EF4-FFF2-40B4-BE49-F238E27FC236}">
                <a16:creationId xmlns:a16="http://schemas.microsoft.com/office/drawing/2014/main" id="{C5A711F2-197A-48AD-854F-134B926ACE42}"/>
              </a:ext>
            </a:extLst>
          </p:cNvPr>
          <p:cNvSpPr>
            <a:spLocks noGrp="1"/>
          </p:cNvSpPr>
          <p:nvPr>
            <p:ph type="body" sz="quarter" idx="3"/>
          </p:nvPr>
        </p:nvSpPr>
        <p:spPr>
          <a:xfrm>
            <a:off x="5088383" y="1507067"/>
            <a:ext cx="4185618" cy="457729"/>
          </a:xfrm>
        </p:spPr>
        <p:txBody>
          <a:bodyPr/>
          <a:lstStyle/>
          <a:p>
            <a:pPr algn="ctr"/>
            <a:r>
              <a:rPr lang="en-US" u="sng" dirty="0"/>
              <a:t>Type 2 Diabetes</a:t>
            </a:r>
          </a:p>
        </p:txBody>
      </p:sp>
      <p:sp>
        <p:nvSpPr>
          <p:cNvPr id="9" name="Content Placeholder 8">
            <a:extLst>
              <a:ext uri="{FF2B5EF4-FFF2-40B4-BE49-F238E27FC236}">
                <a16:creationId xmlns:a16="http://schemas.microsoft.com/office/drawing/2014/main" id="{9E6E5D8C-44B4-42D9-A7C4-9C0BDC915D83}"/>
              </a:ext>
            </a:extLst>
          </p:cNvPr>
          <p:cNvSpPr>
            <a:spLocks noGrp="1"/>
          </p:cNvSpPr>
          <p:nvPr>
            <p:ph sz="quarter" idx="4"/>
          </p:nvPr>
        </p:nvSpPr>
        <p:spPr>
          <a:xfrm>
            <a:off x="5088384" y="2167467"/>
            <a:ext cx="4185617" cy="3873895"/>
          </a:xfrm>
        </p:spPr>
        <p:txBody>
          <a:bodyPr/>
          <a:lstStyle/>
          <a:p>
            <a:r>
              <a:rPr lang="en-US" dirty="0"/>
              <a:t>The body does make insulin, but it may not make enough to be used adequately.</a:t>
            </a:r>
          </a:p>
          <a:p>
            <a:r>
              <a:rPr lang="en-US" dirty="0"/>
              <a:t>or, the cells in the body may become insulin-resistant (not able to utilize the insulin).  (Like using a key that does not fit).</a:t>
            </a:r>
          </a:p>
          <a:p>
            <a:r>
              <a:rPr lang="en-US" dirty="0"/>
              <a:t>Lifestyle changes, such as walking, or some type of activity, weight loss, and healthy eating may help to get blood glucose under control.  If not, medication is needed.</a:t>
            </a:r>
          </a:p>
          <a:p>
            <a:endParaRPr lang="en-US" dirty="0"/>
          </a:p>
        </p:txBody>
      </p:sp>
      <p:sp>
        <p:nvSpPr>
          <p:cNvPr id="4" name="Text Placeholder 3">
            <a:extLst>
              <a:ext uri="{FF2B5EF4-FFF2-40B4-BE49-F238E27FC236}">
                <a16:creationId xmlns:a16="http://schemas.microsoft.com/office/drawing/2014/main" id="{1C668578-9CCF-47A5-87C5-E6456E811461}"/>
              </a:ext>
            </a:extLst>
          </p:cNvPr>
          <p:cNvSpPr>
            <a:spLocks noGrp="1"/>
          </p:cNvSpPr>
          <p:nvPr>
            <p:ph type="body" idx="1"/>
          </p:nvPr>
        </p:nvSpPr>
        <p:spPr>
          <a:xfrm>
            <a:off x="675745" y="1388533"/>
            <a:ext cx="4185623" cy="576263"/>
          </a:xfrm>
        </p:spPr>
        <p:txBody>
          <a:bodyPr/>
          <a:lstStyle/>
          <a:p>
            <a:pPr algn="ctr"/>
            <a:r>
              <a:rPr lang="en-US" u="sng" dirty="0"/>
              <a:t>Type 1 Diabetes</a:t>
            </a:r>
          </a:p>
        </p:txBody>
      </p:sp>
      <p:sp>
        <p:nvSpPr>
          <p:cNvPr id="8" name="Content Placeholder 7">
            <a:extLst>
              <a:ext uri="{FF2B5EF4-FFF2-40B4-BE49-F238E27FC236}">
                <a16:creationId xmlns:a16="http://schemas.microsoft.com/office/drawing/2014/main" id="{43105E31-1FAE-469D-98B6-494545B65D8F}"/>
              </a:ext>
            </a:extLst>
          </p:cNvPr>
          <p:cNvSpPr>
            <a:spLocks noGrp="1"/>
          </p:cNvSpPr>
          <p:nvPr>
            <p:ph sz="half" idx="2"/>
          </p:nvPr>
        </p:nvSpPr>
        <p:spPr>
          <a:xfrm>
            <a:off x="675745" y="2167467"/>
            <a:ext cx="4185623" cy="3873895"/>
          </a:xfrm>
        </p:spPr>
        <p:txBody>
          <a:bodyPr/>
          <a:lstStyle/>
          <a:p>
            <a:r>
              <a:rPr lang="en-US" dirty="0"/>
              <a:t>The body quits making insulin. </a:t>
            </a:r>
          </a:p>
          <a:p>
            <a:pPr lvl="1"/>
            <a:r>
              <a:rPr lang="en-US" dirty="0"/>
              <a:t>Insulin is necessary to help sugar get into the body’s cells so it can be used for energy or stored for later use. </a:t>
            </a:r>
          </a:p>
          <a:p>
            <a:r>
              <a:rPr lang="en-US" dirty="0"/>
              <a:t>Insulin needs to be replaced, The body cannot live without it.</a:t>
            </a:r>
          </a:p>
          <a:p>
            <a:r>
              <a:rPr lang="en-US" dirty="0"/>
              <a:t>Insulin injections are given by a shot, or by a continuous pump.</a:t>
            </a:r>
          </a:p>
          <a:p>
            <a:endParaRPr lang="en-US" dirty="0"/>
          </a:p>
        </p:txBody>
      </p:sp>
    </p:spTree>
    <p:extLst>
      <p:ext uri="{BB962C8B-B14F-4D97-AF65-F5344CB8AC3E}">
        <p14:creationId xmlns:p14="http://schemas.microsoft.com/office/powerpoint/2010/main" val="34448164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8E85A-C208-4913-B073-63386E4BE2A1}"/>
              </a:ext>
            </a:extLst>
          </p:cNvPr>
          <p:cNvSpPr>
            <a:spLocks noGrp="1"/>
          </p:cNvSpPr>
          <p:nvPr>
            <p:ph type="title"/>
          </p:nvPr>
        </p:nvSpPr>
        <p:spPr>
          <a:xfrm>
            <a:off x="677334" y="341376"/>
            <a:ext cx="8596668" cy="475261"/>
          </a:xfrm>
        </p:spPr>
        <p:txBody>
          <a:bodyPr>
            <a:normAutofit fontScale="90000"/>
          </a:bodyPr>
          <a:lstStyle/>
          <a:p>
            <a:pPr algn="ctr"/>
            <a:r>
              <a:rPr lang="en-US" i="1" dirty="0"/>
              <a:t>Causes of Diabetes</a:t>
            </a:r>
          </a:p>
        </p:txBody>
      </p:sp>
      <p:sp>
        <p:nvSpPr>
          <p:cNvPr id="4" name="Text Placeholder 3">
            <a:extLst>
              <a:ext uri="{FF2B5EF4-FFF2-40B4-BE49-F238E27FC236}">
                <a16:creationId xmlns:a16="http://schemas.microsoft.com/office/drawing/2014/main" id="{1C668578-9CCF-47A5-87C5-E6456E811461}"/>
              </a:ext>
            </a:extLst>
          </p:cNvPr>
          <p:cNvSpPr>
            <a:spLocks noGrp="1"/>
          </p:cNvSpPr>
          <p:nvPr>
            <p:ph type="body" idx="1"/>
          </p:nvPr>
        </p:nvSpPr>
        <p:spPr>
          <a:xfrm>
            <a:off x="675744" y="1067329"/>
            <a:ext cx="4185623" cy="468863"/>
          </a:xfrm>
        </p:spPr>
        <p:txBody>
          <a:bodyPr/>
          <a:lstStyle/>
          <a:p>
            <a:pPr algn="ctr"/>
            <a:r>
              <a:rPr lang="en-US" u="sng" dirty="0"/>
              <a:t>Type 1 Diabetes</a:t>
            </a:r>
          </a:p>
        </p:txBody>
      </p:sp>
      <p:sp>
        <p:nvSpPr>
          <p:cNvPr id="8" name="Content Placeholder 7">
            <a:extLst>
              <a:ext uri="{FF2B5EF4-FFF2-40B4-BE49-F238E27FC236}">
                <a16:creationId xmlns:a16="http://schemas.microsoft.com/office/drawing/2014/main" id="{43105E31-1FAE-469D-98B6-494545B65D8F}"/>
              </a:ext>
            </a:extLst>
          </p:cNvPr>
          <p:cNvSpPr>
            <a:spLocks noGrp="1"/>
          </p:cNvSpPr>
          <p:nvPr>
            <p:ph sz="half" idx="2"/>
          </p:nvPr>
        </p:nvSpPr>
        <p:spPr>
          <a:xfrm>
            <a:off x="675745" y="1633728"/>
            <a:ext cx="4185623" cy="4754879"/>
          </a:xfrm>
        </p:spPr>
        <p:txBody>
          <a:bodyPr>
            <a:normAutofit fontScale="92500" lnSpcReduction="10000"/>
          </a:bodyPr>
          <a:lstStyle/>
          <a:p>
            <a:pPr>
              <a:lnSpc>
                <a:spcPct val="120000"/>
              </a:lnSpc>
            </a:pPr>
            <a:r>
              <a:rPr lang="en-US" dirty="0"/>
              <a:t>Scientists aren’t sure what causes type 1 diabetes. It is not contagious and it is not caused by eating sugar. Research is under way to find the exact causes of type 1 diabetes and how it might be prevented.</a:t>
            </a:r>
          </a:p>
          <a:p>
            <a:pPr>
              <a:lnSpc>
                <a:spcPct val="120000"/>
              </a:lnSpc>
            </a:pPr>
            <a:r>
              <a:rPr lang="en-US" u="sng" dirty="0"/>
              <a:t>Autoimmune</a:t>
            </a:r>
            <a:r>
              <a:rPr lang="en-US" dirty="0"/>
              <a:t>- the body attacks itself, specifically the beta cells of the pancreas, which secretes insulin. Eventually the beta cells totally quit secreting insulin.  The body has to have insulin to break down glucose.  You need glucose for energy and to keep your body going.  So, insulin needs to be replaced.  </a:t>
            </a:r>
          </a:p>
        </p:txBody>
      </p:sp>
      <p:sp>
        <p:nvSpPr>
          <p:cNvPr id="6" name="Text Placeholder 5">
            <a:extLst>
              <a:ext uri="{FF2B5EF4-FFF2-40B4-BE49-F238E27FC236}">
                <a16:creationId xmlns:a16="http://schemas.microsoft.com/office/drawing/2014/main" id="{C5A711F2-197A-48AD-854F-134B926ACE42}"/>
              </a:ext>
            </a:extLst>
          </p:cNvPr>
          <p:cNvSpPr>
            <a:spLocks noGrp="1"/>
          </p:cNvSpPr>
          <p:nvPr>
            <p:ph type="body" sz="quarter" idx="3"/>
          </p:nvPr>
        </p:nvSpPr>
        <p:spPr>
          <a:xfrm>
            <a:off x="5088383" y="1067329"/>
            <a:ext cx="4185618" cy="468863"/>
          </a:xfrm>
        </p:spPr>
        <p:txBody>
          <a:bodyPr/>
          <a:lstStyle/>
          <a:p>
            <a:pPr algn="ctr"/>
            <a:r>
              <a:rPr lang="en-US" u="sng" dirty="0"/>
              <a:t>Type 2 Diabetes</a:t>
            </a:r>
          </a:p>
        </p:txBody>
      </p:sp>
      <p:sp>
        <p:nvSpPr>
          <p:cNvPr id="9" name="Content Placeholder 8">
            <a:extLst>
              <a:ext uri="{FF2B5EF4-FFF2-40B4-BE49-F238E27FC236}">
                <a16:creationId xmlns:a16="http://schemas.microsoft.com/office/drawing/2014/main" id="{9E6E5D8C-44B4-42D9-A7C4-9C0BDC915D83}"/>
              </a:ext>
            </a:extLst>
          </p:cNvPr>
          <p:cNvSpPr>
            <a:spLocks noGrp="1"/>
          </p:cNvSpPr>
          <p:nvPr>
            <p:ph sz="quarter" idx="4"/>
          </p:nvPr>
        </p:nvSpPr>
        <p:spPr>
          <a:xfrm>
            <a:off x="5303520" y="1633728"/>
            <a:ext cx="3970481" cy="4754879"/>
          </a:xfrm>
        </p:spPr>
        <p:txBody>
          <a:bodyPr>
            <a:normAutofit/>
          </a:bodyPr>
          <a:lstStyle/>
          <a:p>
            <a:r>
              <a:rPr lang="en-US" dirty="0"/>
              <a:t>Risk Factors:  </a:t>
            </a:r>
          </a:p>
          <a:p>
            <a:r>
              <a:rPr lang="en-US" dirty="0"/>
              <a:t>Being overweight</a:t>
            </a:r>
          </a:p>
          <a:p>
            <a:r>
              <a:rPr lang="en-US" dirty="0"/>
              <a:t>Family history of diabetes</a:t>
            </a:r>
          </a:p>
          <a:p>
            <a:r>
              <a:rPr lang="en-US" dirty="0"/>
              <a:t>Having gestational diabetes during pregnancy.</a:t>
            </a:r>
          </a:p>
          <a:p>
            <a:r>
              <a:rPr lang="en-US" dirty="0"/>
              <a:t>Having a baby who weighed more than 9 pounds.</a:t>
            </a:r>
          </a:p>
          <a:p>
            <a:r>
              <a:rPr lang="en-US" dirty="0"/>
              <a:t>High Blood Pressure</a:t>
            </a:r>
          </a:p>
          <a:p>
            <a:r>
              <a:rPr lang="en-US" dirty="0"/>
              <a:t>Being African American, Hispanic or Native American</a:t>
            </a:r>
          </a:p>
          <a:p>
            <a:r>
              <a:rPr lang="en-US" dirty="0"/>
              <a:t>Being more than 40 years of age.  </a:t>
            </a:r>
          </a:p>
          <a:p>
            <a:r>
              <a:rPr lang="en-US" dirty="0"/>
              <a:t>History of Pre-diabetes</a:t>
            </a:r>
          </a:p>
        </p:txBody>
      </p:sp>
    </p:spTree>
    <p:extLst>
      <p:ext uri="{BB962C8B-B14F-4D97-AF65-F5344CB8AC3E}">
        <p14:creationId xmlns:p14="http://schemas.microsoft.com/office/powerpoint/2010/main" val="27576548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ADB4E-F692-46D4-B5C7-D673ECDDFF86}"/>
              </a:ext>
            </a:extLst>
          </p:cNvPr>
          <p:cNvSpPr>
            <a:spLocks noGrp="1"/>
          </p:cNvSpPr>
          <p:nvPr>
            <p:ph type="title"/>
          </p:nvPr>
        </p:nvSpPr>
        <p:spPr>
          <a:xfrm>
            <a:off x="677334" y="377952"/>
            <a:ext cx="8596668" cy="682752"/>
          </a:xfrm>
        </p:spPr>
        <p:txBody>
          <a:bodyPr>
            <a:normAutofit/>
          </a:bodyPr>
          <a:lstStyle/>
          <a:p>
            <a:pPr algn="ctr"/>
            <a:r>
              <a:rPr lang="en-US" dirty="0"/>
              <a:t>How do you know you have Diabetes?</a:t>
            </a:r>
          </a:p>
        </p:txBody>
      </p:sp>
      <p:sp>
        <p:nvSpPr>
          <p:cNvPr id="3" name="Content Placeholder 2">
            <a:extLst>
              <a:ext uri="{FF2B5EF4-FFF2-40B4-BE49-F238E27FC236}">
                <a16:creationId xmlns:a16="http://schemas.microsoft.com/office/drawing/2014/main" id="{0F26B99C-891F-4F67-91AC-6106296DFF55}"/>
              </a:ext>
            </a:extLst>
          </p:cNvPr>
          <p:cNvSpPr>
            <a:spLocks noGrp="1"/>
          </p:cNvSpPr>
          <p:nvPr>
            <p:ph idx="1"/>
          </p:nvPr>
        </p:nvSpPr>
        <p:spPr>
          <a:xfrm>
            <a:off x="1597152" y="1316736"/>
            <a:ext cx="6608064" cy="4834355"/>
          </a:xfrm>
        </p:spPr>
        <p:txBody>
          <a:bodyPr>
            <a:normAutofit fontScale="92500" lnSpcReduction="20000"/>
          </a:bodyPr>
          <a:lstStyle/>
          <a:p>
            <a:pPr marL="0" indent="0">
              <a:buNone/>
            </a:pPr>
            <a:r>
              <a:rPr lang="en-US" dirty="0"/>
              <a:t>	</a:t>
            </a:r>
            <a:r>
              <a:rPr lang="en-US" sz="2200" dirty="0"/>
              <a:t>It can vary from no symptoms to many symptoms.  </a:t>
            </a:r>
          </a:p>
          <a:p>
            <a:pPr marL="0" indent="0">
              <a:buNone/>
            </a:pPr>
            <a:r>
              <a:rPr lang="en-US" sz="2200" dirty="0"/>
              <a:t>	Here is a list of the more common signs of diabetes?</a:t>
            </a:r>
          </a:p>
          <a:p>
            <a:pPr lvl="3">
              <a:buFont typeface="Wingdings" panose="05000000000000000000" pitchFamily="2" charset="2"/>
              <a:buChar char="Ø"/>
            </a:pPr>
            <a:r>
              <a:rPr lang="en-US" sz="2200" dirty="0"/>
              <a:t>Feeling tired.						</a:t>
            </a:r>
          </a:p>
          <a:p>
            <a:pPr lvl="3">
              <a:buFont typeface="Wingdings" panose="05000000000000000000" pitchFamily="2" charset="2"/>
              <a:buChar char="Ø"/>
            </a:pPr>
            <a:r>
              <a:rPr lang="en-US" sz="2200" dirty="0"/>
              <a:t>Dry itchy skin.						</a:t>
            </a:r>
          </a:p>
          <a:p>
            <a:pPr lvl="3">
              <a:buFont typeface="Wingdings" panose="05000000000000000000" pitchFamily="2" charset="2"/>
              <a:buChar char="Ø"/>
            </a:pPr>
            <a:r>
              <a:rPr lang="en-US" sz="2200" dirty="0"/>
              <a:t>Frequent passing of urine.				</a:t>
            </a:r>
          </a:p>
          <a:p>
            <a:pPr lvl="3">
              <a:buFont typeface="Wingdings" panose="05000000000000000000" pitchFamily="2" charset="2"/>
              <a:buChar char="Ø"/>
            </a:pPr>
            <a:r>
              <a:rPr lang="en-US" sz="2200" dirty="0"/>
              <a:t>Frequent infections.</a:t>
            </a:r>
          </a:p>
          <a:p>
            <a:pPr lvl="3">
              <a:buFont typeface="Wingdings" panose="05000000000000000000" pitchFamily="2" charset="2"/>
              <a:buChar char="Ø"/>
            </a:pPr>
            <a:r>
              <a:rPr lang="en-US" sz="2200" dirty="0"/>
              <a:t>Increased thirst.</a:t>
            </a:r>
          </a:p>
          <a:p>
            <a:pPr lvl="3">
              <a:buFont typeface="Wingdings" panose="05000000000000000000" pitchFamily="2" charset="2"/>
              <a:buChar char="Ø"/>
            </a:pPr>
            <a:r>
              <a:rPr lang="en-US" sz="2200" dirty="0"/>
              <a:t>Possible weight loss.</a:t>
            </a:r>
          </a:p>
          <a:p>
            <a:pPr lvl="3">
              <a:buFont typeface="Wingdings" panose="05000000000000000000" pitchFamily="2" charset="2"/>
              <a:buChar char="Ø"/>
            </a:pPr>
            <a:r>
              <a:rPr lang="en-US" sz="2200" dirty="0"/>
              <a:t>Slow healing wounds.</a:t>
            </a:r>
          </a:p>
          <a:p>
            <a:pPr lvl="3">
              <a:buFont typeface="Wingdings" panose="05000000000000000000" pitchFamily="2" charset="2"/>
              <a:buChar char="Ø"/>
            </a:pPr>
            <a:r>
              <a:rPr lang="en-US" sz="2200" dirty="0"/>
              <a:t>Feeling very hungry.</a:t>
            </a:r>
          </a:p>
          <a:p>
            <a:pPr lvl="3">
              <a:buFont typeface="Wingdings" panose="05000000000000000000" pitchFamily="2" charset="2"/>
              <a:buChar char="Ø"/>
            </a:pPr>
            <a:r>
              <a:rPr lang="en-US" sz="2200" dirty="0"/>
              <a:t>Sexual dysfunction.</a:t>
            </a:r>
          </a:p>
          <a:p>
            <a:pPr lvl="3">
              <a:buFont typeface="Wingdings" panose="05000000000000000000" pitchFamily="2" charset="2"/>
              <a:buChar char="Ø"/>
            </a:pPr>
            <a:r>
              <a:rPr lang="en-US" sz="2200" dirty="0"/>
              <a:t>Blurry eyesight.</a:t>
            </a:r>
          </a:p>
          <a:p>
            <a:pPr marL="457200" lvl="1" indent="0">
              <a:buNone/>
            </a:pPr>
            <a:r>
              <a:rPr lang="en-US" dirty="0"/>
              <a:t>	</a:t>
            </a:r>
          </a:p>
        </p:txBody>
      </p:sp>
    </p:spTree>
    <p:extLst>
      <p:ext uri="{BB962C8B-B14F-4D97-AF65-F5344CB8AC3E}">
        <p14:creationId xmlns:p14="http://schemas.microsoft.com/office/powerpoint/2010/main" val="31304033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77334" y="388883"/>
            <a:ext cx="8596668" cy="704193"/>
          </a:xfrm>
        </p:spPr>
        <p:txBody>
          <a:bodyPr>
            <a:normAutofit fontScale="90000"/>
          </a:bodyPr>
          <a:lstStyle/>
          <a:p>
            <a:pPr algn="ctr"/>
            <a:r>
              <a:rPr lang="en-US" i="1" dirty="0"/>
              <a:t>Overview of Diabetes Mellitus Symptoms</a:t>
            </a:r>
          </a:p>
        </p:txBody>
      </p:sp>
      <p:sp>
        <p:nvSpPr>
          <p:cNvPr id="7" name="Text Placeholder 6"/>
          <p:cNvSpPr>
            <a:spLocks noGrp="1"/>
          </p:cNvSpPr>
          <p:nvPr>
            <p:ph type="body" idx="1"/>
          </p:nvPr>
        </p:nvSpPr>
        <p:spPr>
          <a:xfrm>
            <a:off x="675745" y="1292772"/>
            <a:ext cx="4185623" cy="578069"/>
          </a:xfrm>
        </p:spPr>
        <p:txBody>
          <a:bodyPr/>
          <a:lstStyle/>
          <a:p>
            <a:pPr algn="ctr"/>
            <a:r>
              <a:rPr lang="en-US" dirty="0"/>
              <a:t>Type 1 Diabetes</a:t>
            </a:r>
          </a:p>
        </p:txBody>
      </p:sp>
      <p:sp>
        <p:nvSpPr>
          <p:cNvPr id="8" name="Content Placeholder 7"/>
          <p:cNvSpPr>
            <a:spLocks noGrp="1"/>
          </p:cNvSpPr>
          <p:nvPr>
            <p:ph sz="half" idx="2"/>
          </p:nvPr>
        </p:nvSpPr>
        <p:spPr>
          <a:xfrm>
            <a:off x="675745" y="1975945"/>
            <a:ext cx="4185623" cy="4065417"/>
          </a:xfrm>
        </p:spPr>
        <p:txBody>
          <a:bodyPr>
            <a:normAutofit/>
          </a:bodyPr>
          <a:lstStyle/>
          <a:p>
            <a:r>
              <a:rPr lang="en-US" altLang="en-US" sz="2200" i="1" u="sng" dirty="0">
                <a:solidFill>
                  <a:schemeClr val="tx1"/>
                </a:solidFill>
                <a:latin typeface="Corbel" panose="020B0503020204020204" pitchFamily="34" charset="0"/>
                <a:cs typeface="Corbel" panose="020B0503020204020204" pitchFamily="34" charset="0"/>
              </a:rPr>
              <a:t>Classic symptoms </a:t>
            </a:r>
          </a:p>
          <a:p>
            <a:pPr lvl="1"/>
            <a:r>
              <a:rPr lang="en-US" altLang="en-US" sz="2200" dirty="0">
                <a:solidFill>
                  <a:schemeClr val="tx1"/>
                </a:solidFill>
                <a:latin typeface="Corbel" panose="020B0503020204020204" pitchFamily="34" charset="0"/>
                <a:cs typeface="Corbel" panose="020B0503020204020204" pitchFamily="34" charset="0"/>
              </a:rPr>
              <a:t>Frequent urination  (Polyuria)</a:t>
            </a:r>
          </a:p>
          <a:p>
            <a:pPr lvl="1"/>
            <a:r>
              <a:rPr lang="en-US" altLang="en-US" sz="2200" dirty="0">
                <a:solidFill>
                  <a:schemeClr val="tx1"/>
                </a:solidFill>
                <a:latin typeface="Corbel" panose="020B0503020204020204" pitchFamily="34" charset="0"/>
                <a:cs typeface="Corbel" panose="020B0503020204020204" pitchFamily="34" charset="0"/>
              </a:rPr>
              <a:t>Excessive thirst (Polydipsia) </a:t>
            </a:r>
          </a:p>
          <a:p>
            <a:pPr lvl="1"/>
            <a:r>
              <a:rPr lang="en-US" altLang="en-US" sz="2200" dirty="0">
                <a:solidFill>
                  <a:schemeClr val="tx1"/>
                </a:solidFill>
                <a:latin typeface="Corbel" panose="020B0503020204020204" pitchFamily="34" charset="0"/>
                <a:cs typeface="Corbel" panose="020B0503020204020204" pitchFamily="34" charset="0"/>
              </a:rPr>
              <a:t>Excessive hunger (Polyphagia)</a:t>
            </a:r>
          </a:p>
          <a:p>
            <a:r>
              <a:rPr lang="en-US" altLang="en-US" sz="2200" dirty="0">
                <a:latin typeface="Corbel" panose="020B0503020204020204" pitchFamily="34" charset="0"/>
                <a:cs typeface="Corbel" panose="020B0503020204020204" pitchFamily="34" charset="0"/>
              </a:rPr>
              <a:t>Weight loss</a:t>
            </a:r>
          </a:p>
          <a:p>
            <a:r>
              <a:rPr lang="en-US" altLang="en-US" sz="2200" dirty="0">
                <a:latin typeface="Corbel" panose="020B0503020204020204" pitchFamily="34" charset="0"/>
                <a:cs typeface="Corbel" panose="020B0503020204020204" pitchFamily="34" charset="0"/>
              </a:rPr>
              <a:t>Weakness</a:t>
            </a:r>
          </a:p>
          <a:p>
            <a:r>
              <a:rPr lang="en-US" altLang="en-US" sz="2200" dirty="0">
                <a:latin typeface="Corbel" panose="020B0503020204020204" pitchFamily="34" charset="0"/>
                <a:cs typeface="Corbel" panose="020B0503020204020204" pitchFamily="34" charset="0"/>
              </a:rPr>
              <a:t>Fatigue</a:t>
            </a:r>
          </a:p>
          <a:p>
            <a:endParaRPr lang="en-US" dirty="0"/>
          </a:p>
        </p:txBody>
      </p:sp>
      <p:sp>
        <p:nvSpPr>
          <p:cNvPr id="9" name="Text Placeholder 8"/>
          <p:cNvSpPr>
            <a:spLocks noGrp="1"/>
          </p:cNvSpPr>
          <p:nvPr>
            <p:ph type="body" sz="quarter" idx="3"/>
          </p:nvPr>
        </p:nvSpPr>
        <p:spPr>
          <a:xfrm>
            <a:off x="5088383" y="1292772"/>
            <a:ext cx="4185618" cy="578069"/>
          </a:xfrm>
        </p:spPr>
        <p:txBody>
          <a:bodyPr/>
          <a:lstStyle/>
          <a:p>
            <a:pPr algn="ctr"/>
            <a:r>
              <a:rPr lang="en-US" dirty="0"/>
              <a:t>Type 2 Diabetes</a:t>
            </a:r>
          </a:p>
        </p:txBody>
      </p:sp>
      <p:sp>
        <p:nvSpPr>
          <p:cNvPr id="10" name="Content Placeholder 9"/>
          <p:cNvSpPr>
            <a:spLocks noGrp="1"/>
          </p:cNvSpPr>
          <p:nvPr>
            <p:ph sz="quarter" idx="4"/>
          </p:nvPr>
        </p:nvSpPr>
        <p:spPr>
          <a:xfrm>
            <a:off x="5088384" y="1975944"/>
            <a:ext cx="4185617" cy="4160011"/>
          </a:xfrm>
        </p:spPr>
        <p:txBody>
          <a:bodyPr>
            <a:normAutofit/>
          </a:bodyPr>
          <a:lstStyle/>
          <a:p>
            <a:pPr>
              <a:lnSpc>
                <a:spcPct val="90000"/>
              </a:lnSpc>
            </a:pPr>
            <a:r>
              <a:rPr lang="en-US" altLang="en-US" sz="2000" i="1" dirty="0">
                <a:cs typeface="Corbel" panose="020B0503020204020204" pitchFamily="34" charset="0"/>
              </a:rPr>
              <a:t>Nonspecific symptoms </a:t>
            </a:r>
          </a:p>
          <a:p>
            <a:pPr lvl="1">
              <a:lnSpc>
                <a:spcPct val="90000"/>
              </a:lnSpc>
            </a:pPr>
            <a:r>
              <a:rPr lang="en-US" altLang="en-US" sz="2000" i="1" dirty="0">
                <a:cs typeface="Corbel" panose="020B0503020204020204" pitchFamily="34" charset="0"/>
              </a:rPr>
              <a:t>Classic symptoms of type 1 may manifest</a:t>
            </a:r>
          </a:p>
          <a:p>
            <a:pPr>
              <a:lnSpc>
                <a:spcPct val="90000"/>
              </a:lnSpc>
            </a:pPr>
            <a:r>
              <a:rPr lang="en-US" altLang="en-US" sz="2000" i="1" dirty="0">
                <a:solidFill>
                  <a:schemeClr val="tx1"/>
                </a:solidFill>
                <a:cs typeface="Corbel" panose="020B0503020204020204" pitchFamily="34" charset="0"/>
              </a:rPr>
              <a:t>Fatigue</a:t>
            </a:r>
          </a:p>
          <a:p>
            <a:pPr>
              <a:lnSpc>
                <a:spcPct val="90000"/>
              </a:lnSpc>
            </a:pPr>
            <a:r>
              <a:rPr lang="en-US" altLang="en-US" sz="2000" i="1" dirty="0">
                <a:solidFill>
                  <a:schemeClr val="tx1"/>
                </a:solidFill>
                <a:cs typeface="Corbel" panose="020B0503020204020204" pitchFamily="34" charset="0"/>
              </a:rPr>
              <a:t>Recurrent infection </a:t>
            </a:r>
          </a:p>
          <a:p>
            <a:pPr>
              <a:lnSpc>
                <a:spcPct val="90000"/>
              </a:lnSpc>
            </a:pPr>
            <a:r>
              <a:rPr lang="en-US" altLang="en-US" sz="2000" i="1" dirty="0">
                <a:cs typeface="Corbel" panose="020B0503020204020204" pitchFamily="34" charset="0"/>
              </a:rPr>
              <a:t>Recurrent yeast or </a:t>
            </a:r>
            <a:r>
              <a:rPr lang="en-US" altLang="en-US" sz="2000" i="1" dirty="0" err="1">
                <a:cs typeface="Corbel" panose="020B0503020204020204" pitchFamily="34" charset="0"/>
              </a:rPr>
              <a:t>candidal</a:t>
            </a:r>
            <a:r>
              <a:rPr lang="en-US" altLang="en-US" sz="2000" i="1" dirty="0">
                <a:cs typeface="Corbel" panose="020B0503020204020204" pitchFamily="34" charset="0"/>
              </a:rPr>
              <a:t> infections</a:t>
            </a:r>
          </a:p>
          <a:p>
            <a:pPr>
              <a:lnSpc>
                <a:spcPct val="90000"/>
              </a:lnSpc>
            </a:pPr>
            <a:r>
              <a:rPr lang="en-US" altLang="en-US" sz="2000" i="1" dirty="0">
                <a:cs typeface="Corbel" panose="020B0503020204020204" pitchFamily="34" charset="0"/>
              </a:rPr>
              <a:t>Prolonged wound healing</a:t>
            </a:r>
          </a:p>
          <a:p>
            <a:pPr>
              <a:lnSpc>
                <a:spcPct val="90000"/>
              </a:lnSpc>
            </a:pPr>
            <a:r>
              <a:rPr lang="en-US" altLang="en-US" sz="2000" i="1" dirty="0">
                <a:cs typeface="Corbel" panose="020B0503020204020204" pitchFamily="34" charset="0"/>
              </a:rPr>
              <a:t>Visual changes</a:t>
            </a:r>
          </a:p>
          <a:p>
            <a:endParaRPr lang="en-US" dirty="0"/>
          </a:p>
        </p:txBody>
      </p:sp>
    </p:spTree>
    <p:extLst>
      <p:ext uri="{BB962C8B-B14F-4D97-AF65-F5344CB8AC3E}">
        <p14:creationId xmlns:p14="http://schemas.microsoft.com/office/powerpoint/2010/main" val="30375861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99872"/>
            <a:ext cx="8596668" cy="633984"/>
          </a:xfrm>
        </p:spPr>
        <p:txBody>
          <a:bodyPr>
            <a:normAutofit/>
          </a:bodyPr>
          <a:lstStyle/>
          <a:p>
            <a:pPr algn="ctr"/>
            <a:r>
              <a:rPr lang="en-US" sz="2800" i="1" dirty="0"/>
              <a:t>What treatments are used for Type 1 Diabetes</a:t>
            </a:r>
          </a:p>
        </p:txBody>
      </p:sp>
      <p:sp>
        <p:nvSpPr>
          <p:cNvPr id="3" name="Content Placeholder 2"/>
          <p:cNvSpPr>
            <a:spLocks noGrp="1"/>
          </p:cNvSpPr>
          <p:nvPr>
            <p:ph idx="1"/>
          </p:nvPr>
        </p:nvSpPr>
        <p:spPr>
          <a:xfrm>
            <a:off x="677334" y="1257878"/>
            <a:ext cx="8596668" cy="4783485"/>
          </a:xfrm>
        </p:spPr>
        <p:txBody>
          <a:bodyPr>
            <a:noAutofit/>
          </a:bodyPr>
          <a:lstStyle/>
          <a:p>
            <a:r>
              <a:rPr lang="en-US" sz="2400" dirty="0"/>
              <a:t>The two goals of diabetes treatment are to make sure you feel well day-to-day and to prevent or delay long-term health problems. </a:t>
            </a:r>
          </a:p>
          <a:p>
            <a:r>
              <a:rPr lang="en-US" sz="2400" dirty="0"/>
              <a:t>The best way to reach those goals is by: </a:t>
            </a:r>
          </a:p>
          <a:p>
            <a:pPr lvl="1"/>
            <a:r>
              <a:rPr lang="en-US" sz="2400" dirty="0"/>
              <a:t>Monitoring your blood glucose levels </a:t>
            </a:r>
          </a:p>
          <a:p>
            <a:pPr lvl="1"/>
            <a:r>
              <a:rPr lang="en-US" sz="2400" dirty="0"/>
              <a:t>taking insulin  </a:t>
            </a:r>
          </a:p>
          <a:p>
            <a:pPr lvl="1"/>
            <a:r>
              <a:rPr lang="en-US" sz="2400" dirty="0"/>
              <a:t>planning your meals—</a:t>
            </a:r>
          </a:p>
          <a:p>
            <a:pPr lvl="2"/>
            <a:r>
              <a:rPr lang="en-US" sz="2400" dirty="0"/>
              <a:t>choosing what, how much, and when to eat</a:t>
            </a:r>
          </a:p>
          <a:p>
            <a:pPr lvl="1"/>
            <a:r>
              <a:rPr lang="en-US" sz="2400" dirty="0"/>
              <a:t>being physically active.</a:t>
            </a:r>
          </a:p>
          <a:p>
            <a:pPr lvl="1"/>
            <a:r>
              <a:rPr lang="en-US" sz="2400" dirty="0"/>
              <a:t>Tight glucose control.</a:t>
            </a:r>
          </a:p>
        </p:txBody>
      </p:sp>
    </p:spTree>
    <p:extLst>
      <p:ext uri="{BB962C8B-B14F-4D97-AF65-F5344CB8AC3E}">
        <p14:creationId xmlns:p14="http://schemas.microsoft.com/office/powerpoint/2010/main" val="377284302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
  <TotalTime>356</TotalTime>
  <Words>1303</Words>
  <Application>Microsoft Office PowerPoint</Application>
  <PresentationFormat>Widescreen</PresentationFormat>
  <Paragraphs>159</Paragraphs>
  <Slides>18</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18</vt:i4>
      </vt:variant>
    </vt:vector>
  </HeadingPairs>
  <TitlesOfParts>
    <vt:vector size="28" baseType="lpstr">
      <vt:lpstr>Arial Unicode MS</vt:lpstr>
      <vt:lpstr>Algerian</vt:lpstr>
      <vt:lpstr>Arial</vt:lpstr>
      <vt:lpstr>Calibri</vt:lpstr>
      <vt:lpstr>Comic Sans MS</vt:lpstr>
      <vt:lpstr>Corbel</vt:lpstr>
      <vt:lpstr>Trebuchet MS</vt:lpstr>
      <vt:lpstr>Wingdings</vt:lpstr>
      <vt:lpstr>Wingdings 3</vt:lpstr>
      <vt:lpstr>Facet</vt:lpstr>
      <vt:lpstr>Diabetes Mellitus</vt:lpstr>
      <vt:lpstr>3 Takeaway Points</vt:lpstr>
      <vt:lpstr>What is diabetes mellitus?</vt:lpstr>
      <vt:lpstr>Insulin:</vt:lpstr>
      <vt:lpstr>What Is Diabetes?   </vt:lpstr>
      <vt:lpstr>Causes of Diabetes</vt:lpstr>
      <vt:lpstr>How do you know you have Diabetes?</vt:lpstr>
      <vt:lpstr>Overview of Diabetes Mellitus Symptoms</vt:lpstr>
      <vt:lpstr>What treatments are used for Type 1 Diabetes</vt:lpstr>
      <vt:lpstr>What treatments are used for  Type 2 Diabetes</vt:lpstr>
      <vt:lpstr> Diagnostic Criteria for Diabetes</vt:lpstr>
      <vt:lpstr>        A1C </vt:lpstr>
      <vt:lpstr>Summary for Overview of Diabetes Mellitus</vt:lpstr>
      <vt:lpstr>Prediabetes</vt:lpstr>
      <vt:lpstr>PowerPoint Presentation</vt:lpstr>
      <vt:lpstr>PowerPoint Presentation</vt:lpstr>
      <vt:lpstr>Routine monitoring of blood sugars, and consistency in following your treatment plan are keys to optimum diabetes management! </vt:lpstr>
      <vt:lpstr>3 Takeaway Points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Diabetes Mellitus</dc:title>
  <dc:creator>Katie Spear</dc:creator>
  <cp:lastModifiedBy>Katie Spear</cp:lastModifiedBy>
  <cp:revision>22</cp:revision>
  <cp:lastPrinted>2020-11-05T03:33:53Z</cp:lastPrinted>
  <dcterms:created xsi:type="dcterms:W3CDTF">2020-11-04T22:47:23Z</dcterms:created>
  <dcterms:modified xsi:type="dcterms:W3CDTF">2020-11-06T23:37:26Z</dcterms:modified>
</cp:coreProperties>
</file>