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72" r:id="rId19"/>
    <p:sldId id="273" r:id="rId20"/>
    <p:sldId id="274" r:id="rId21"/>
    <p:sldId id="275" r:id="rId22"/>
    <p:sldId id="276" r:id="rId23"/>
    <p:sldId id="277" r:id="rId24"/>
    <p:sldId id="278" r:id="rId25"/>
    <p:sldId id="279" r:id="rId26"/>
    <p:sldId id="281"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59" d="100"/>
          <a:sy n="59" d="100"/>
        </p:scale>
        <p:origin x="108"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A9D9A-3A12-4481-9F6C-86A8536917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54B1CA-E8B4-4575-B9E5-84EE72FA6B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6CE47A-D650-49DB-98F2-DB3AC2CD7982}"/>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93DD6B1E-79C8-4B81-A2EA-F86AD76409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FEBC0B-8C74-4618-8C35-9B842F1C5703}"/>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1709782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D01F-3CE1-40BA-8C41-771F3F1219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EBD400-0F56-4EDE-8F13-130747C681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E4E20B-E384-4BFA-97E0-EF531F8CE3B8}"/>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1A10E328-A571-4265-80FA-4D10377E7A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378D1F-DD0F-4056-81F9-CDCEE6293751}"/>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299763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C5886C-8ABB-42D6-801B-EFAF3A6F46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9131AE-EE86-4ED9-BBB5-39B7E0273C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2868B-0421-422D-BA7F-128D215BFC01}"/>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E9B539C4-8806-4129-8983-FAA3C3AD9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615FDA-D7BE-4311-8895-AB8AB2E72481}"/>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150090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4094A-0914-4A09-AC87-BBAC38DBCE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4A144-2542-4C4F-921F-ACA1F519FF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3621DC-DD2D-4A3C-8E29-7FB98B869062}"/>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20570D0B-5980-4DE7-808C-16AF3E8529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ACAA82-137A-4F10-80CD-1694240433AD}"/>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928166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C84A-110D-4767-8565-D6C5961C94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19E34C-EE14-4679-B692-7082F4E96B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9D2F01-C7E4-4988-921B-1789072A2636}"/>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552FB3F6-ABCB-4A6F-92CB-E38F53A4A2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29C70D-E50D-415F-9C18-F243984A8C28}"/>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365661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7C058-C515-4F5E-ABF8-4961CDE08F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15C07D-C6DA-4B4B-BEDE-FA41583AA0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97AF9B-E754-4DF7-AA7D-5FBB963B14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875223-E92D-48FE-BD01-691F247DFA7B}"/>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6" name="Footer Placeholder 5">
            <a:extLst>
              <a:ext uri="{FF2B5EF4-FFF2-40B4-BE49-F238E27FC236}">
                <a16:creationId xmlns:a16="http://schemas.microsoft.com/office/drawing/2014/main" id="{88A8EC1B-1BA4-4D86-9DFD-7E58D46E5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E839F0-353F-4F34-B48B-B71A452EA0AD}"/>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187926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74BCD-8C6E-479B-AE1A-CB833D49E3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5C1F15-A386-4D12-B16C-C91A623722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143AF5-9A48-487D-896C-C9A484697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9401DC-FA84-4B2A-AA88-C88E1BF5B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FB4943-B37F-4E98-A487-D92E7C7B9E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18984D-D338-4BC4-B878-55C9C4543D20}"/>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8" name="Footer Placeholder 7">
            <a:extLst>
              <a:ext uri="{FF2B5EF4-FFF2-40B4-BE49-F238E27FC236}">
                <a16:creationId xmlns:a16="http://schemas.microsoft.com/office/drawing/2014/main" id="{14C3B6B4-1B17-4455-9A95-B4263F5034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F578DD-90BD-4500-BE8F-EE75C8EF1E92}"/>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415826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1869-75AF-47B4-9BF0-2E0451E064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2F77C6-A93A-45F5-85F2-F0E4BE845F43}"/>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4" name="Footer Placeholder 3">
            <a:extLst>
              <a:ext uri="{FF2B5EF4-FFF2-40B4-BE49-F238E27FC236}">
                <a16:creationId xmlns:a16="http://schemas.microsoft.com/office/drawing/2014/main" id="{CACDD0D0-28B9-4532-901F-12605B229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149078-24B4-480A-AC30-09F6F14D1734}"/>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64132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46D1A6-2642-48F8-A891-DFE7549E8AF8}"/>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3" name="Footer Placeholder 2">
            <a:extLst>
              <a:ext uri="{FF2B5EF4-FFF2-40B4-BE49-F238E27FC236}">
                <a16:creationId xmlns:a16="http://schemas.microsoft.com/office/drawing/2014/main" id="{3D5E3769-08B9-42AF-AE39-99C1D8FCD1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4DFE18-6755-4F00-8D0F-E299A8B1501B}"/>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136562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1F6D-A97D-490B-BDD1-2E701078BC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3D1984-A4A6-440B-9197-3BD7A1868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9AAB31-3FBA-4828-A51C-F7B96C2D1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A5FBFC-1167-4172-919F-47C664E75833}"/>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6" name="Footer Placeholder 5">
            <a:extLst>
              <a:ext uri="{FF2B5EF4-FFF2-40B4-BE49-F238E27FC236}">
                <a16:creationId xmlns:a16="http://schemas.microsoft.com/office/drawing/2014/main" id="{5D6016B0-55B7-4072-8A66-56CF2E92FA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A3C7C-0FDF-47B5-9D70-C3CEC815FA72}"/>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126742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1F0EA-4F65-4856-B3C2-D9B45C5CD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945413-50EF-4C58-BFFE-0A9D049741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91A374-70B6-4CDB-AC51-BF57EF8721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3A668B-73D5-46B6-9963-8D5ACB27FBC5}"/>
              </a:ext>
            </a:extLst>
          </p:cNvPr>
          <p:cNvSpPr>
            <a:spLocks noGrp="1"/>
          </p:cNvSpPr>
          <p:nvPr>
            <p:ph type="dt" sz="half" idx="10"/>
          </p:nvPr>
        </p:nvSpPr>
        <p:spPr/>
        <p:txBody>
          <a:bodyPr/>
          <a:lstStyle/>
          <a:p>
            <a:fld id="{6BF62793-0EAA-49E4-9722-96BD87E4E1F7}" type="datetimeFigureOut">
              <a:rPr lang="en-US" smtClean="0"/>
              <a:t>11/24/2020</a:t>
            </a:fld>
            <a:endParaRPr lang="en-US"/>
          </a:p>
        </p:txBody>
      </p:sp>
      <p:sp>
        <p:nvSpPr>
          <p:cNvPr id="6" name="Footer Placeholder 5">
            <a:extLst>
              <a:ext uri="{FF2B5EF4-FFF2-40B4-BE49-F238E27FC236}">
                <a16:creationId xmlns:a16="http://schemas.microsoft.com/office/drawing/2014/main" id="{96C65F50-7D00-4A63-9BEF-3848EB060D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304B1-207B-4D0B-A358-E7BBF21C547C}"/>
              </a:ext>
            </a:extLst>
          </p:cNvPr>
          <p:cNvSpPr>
            <a:spLocks noGrp="1"/>
          </p:cNvSpPr>
          <p:nvPr>
            <p:ph type="sldNum" sz="quarter" idx="12"/>
          </p:nvPr>
        </p:nvSpPr>
        <p:spPr/>
        <p:txBody>
          <a:bodyPr/>
          <a:lstStyle/>
          <a:p>
            <a:fld id="{E6437835-0A86-4932-8139-D53584BF91B5}" type="slidenum">
              <a:rPr lang="en-US" smtClean="0"/>
              <a:t>‹#›</a:t>
            </a:fld>
            <a:endParaRPr lang="en-US"/>
          </a:p>
        </p:txBody>
      </p:sp>
    </p:spTree>
    <p:extLst>
      <p:ext uri="{BB962C8B-B14F-4D97-AF65-F5344CB8AC3E}">
        <p14:creationId xmlns:p14="http://schemas.microsoft.com/office/powerpoint/2010/main" val="363474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AF6101-0A27-4CE3-8C92-8DCF0CD0D4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9129BF-BF39-4D9D-B263-9367F32A0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9AA845-BC95-41A6-9F05-2E1574AE76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62793-0EAA-49E4-9722-96BD87E4E1F7}" type="datetimeFigureOut">
              <a:rPr lang="en-US" smtClean="0"/>
              <a:t>11/24/2020</a:t>
            </a:fld>
            <a:endParaRPr lang="en-US"/>
          </a:p>
        </p:txBody>
      </p:sp>
      <p:sp>
        <p:nvSpPr>
          <p:cNvPr id="5" name="Footer Placeholder 4">
            <a:extLst>
              <a:ext uri="{FF2B5EF4-FFF2-40B4-BE49-F238E27FC236}">
                <a16:creationId xmlns:a16="http://schemas.microsoft.com/office/drawing/2014/main" id="{CFA13145-F214-473A-9C54-5DF9AD8E4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FFEE9B-0134-47A7-92CC-C23A5FCDCD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37835-0A86-4932-8139-D53584BF91B5}" type="slidenum">
              <a:rPr lang="en-US" smtClean="0"/>
              <a:t>‹#›</a:t>
            </a:fld>
            <a:endParaRPr lang="en-US"/>
          </a:p>
        </p:txBody>
      </p:sp>
    </p:spTree>
    <p:extLst>
      <p:ext uri="{BB962C8B-B14F-4D97-AF65-F5344CB8AC3E}">
        <p14:creationId xmlns:p14="http://schemas.microsoft.com/office/powerpoint/2010/main" val="276284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C9CC24-B375-4226-BF2B-61FADBBA6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70A28E-4FD8-4474-A206-E15B5EBB30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084747"/>
            <a:ext cx="12188952" cy="3294207"/>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1">
            <a:extLst>
              <a:ext uri="{FF2B5EF4-FFF2-40B4-BE49-F238E27FC236}">
                <a16:creationId xmlns:a16="http://schemas.microsoft.com/office/drawing/2014/main" id="{39647E21-5366-4638-AC97-D8CD4111EB5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id="{96CA8CF2-0B59-4475-A63A-26A39DEDABB3}"/>
              </a:ext>
            </a:extLst>
          </p:cNvPr>
          <p:cNvSpPr>
            <a:spLocks noGrp="1"/>
          </p:cNvSpPr>
          <p:nvPr>
            <p:ph type="ctrTitle"/>
          </p:nvPr>
        </p:nvSpPr>
        <p:spPr>
          <a:xfrm>
            <a:off x="753925" y="2076450"/>
            <a:ext cx="10684151" cy="1345134"/>
          </a:xfrm>
        </p:spPr>
        <p:txBody>
          <a:bodyPr anchor="ctr">
            <a:normAutofit/>
          </a:bodyPr>
          <a:lstStyle/>
          <a:p>
            <a:r>
              <a:rPr lang="en-US" sz="5600">
                <a:solidFill>
                  <a:srgbClr val="FFFFFF"/>
                </a:solidFill>
              </a:rPr>
              <a:t>Diabetes Self-Care</a:t>
            </a:r>
          </a:p>
        </p:txBody>
      </p:sp>
      <p:sp>
        <p:nvSpPr>
          <p:cNvPr id="3" name="Subtitle 2">
            <a:extLst>
              <a:ext uri="{FF2B5EF4-FFF2-40B4-BE49-F238E27FC236}">
                <a16:creationId xmlns:a16="http://schemas.microsoft.com/office/drawing/2014/main" id="{62458DB6-F320-4C2B-BA03-533B0C61E1B6}"/>
              </a:ext>
            </a:extLst>
          </p:cNvPr>
          <p:cNvSpPr>
            <a:spLocks noGrp="1"/>
          </p:cNvSpPr>
          <p:nvPr>
            <p:ph type="subTitle" idx="1"/>
          </p:nvPr>
        </p:nvSpPr>
        <p:spPr>
          <a:xfrm>
            <a:off x="1171575" y="4843462"/>
            <a:ext cx="9469211" cy="1385887"/>
          </a:xfrm>
        </p:spPr>
        <p:txBody>
          <a:bodyPr anchor="ctr">
            <a:normAutofit lnSpcReduction="10000"/>
          </a:bodyPr>
          <a:lstStyle/>
          <a:p>
            <a:r>
              <a:rPr lang="en-US" sz="2800" dirty="0">
                <a:solidFill>
                  <a:srgbClr val="000000"/>
                </a:solidFill>
              </a:rPr>
              <a:t>AADE 7 Self-Care Behaviors</a:t>
            </a:r>
          </a:p>
          <a:p>
            <a:endParaRPr lang="en-US" sz="2800" dirty="0">
              <a:solidFill>
                <a:srgbClr val="000000"/>
              </a:solidFill>
            </a:endParaRPr>
          </a:p>
          <a:p>
            <a:r>
              <a:rPr lang="en-US" sz="2800" dirty="0">
                <a:solidFill>
                  <a:srgbClr val="000000"/>
                </a:solidFill>
              </a:rPr>
              <a:t>Presented by Katie Spear MSN, RN,CDCES</a:t>
            </a:r>
          </a:p>
          <a:p>
            <a:endParaRPr lang="en-US" sz="2800" dirty="0">
              <a:solidFill>
                <a:srgbClr val="000000"/>
              </a:solidFill>
            </a:endParaRPr>
          </a:p>
          <a:p>
            <a:endParaRPr lang="en-US" sz="2800" dirty="0">
              <a:solidFill>
                <a:srgbClr val="000000"/>
              </a:solidFill>
            </a:endParaRPr>
          </a:p>
        </p:txBody>
      </p:sp>
    </p:spTree>
    <p:extLst>
      <p:ext uri="{BB962C8B-B14F-4D97-AF65-F5344CB8AC3E}">
        <p14:creationId xmlns:p14="http://schemas.microsoft.com/office/powerpoint/2010/main" val="2289506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C4C7-E86A-48C9-98FE-69CF65D7D4BB}"/>
              </a:ext>
            </a:extLst>
          </p:cNvPr>
          <p:cNvSpPr>
            <a:spLocks noGrp="1"/>
          </p:cNvSpPr>
          <p:nvPr>
            <p:ph type="title"/>
          </p:nvPr>
        </p:nvSpPr>
        <p:spPr>
          <a:xfrm>
            <a:off x="838200" y="365125"/>
            <a:ext cx="10515600" cy="854075"/>
          </a:xfrm>
        </p:spPr>
        <p:txBody>
          <a:bodyPr/>
          <a:lstStyle/>
          <a:p>
            <a:pPr algn="ctr"/>
            <a:r>
              <a:rPr lang="en-US" dirty="0">
                <a:solidFill>
                  <a:schemeClr val="accent1"/>
                </a:solidFill>
              </a:rPr>
              <a:t>Being Active</a:t>
            </a:r>
          </a:p>
        </p:txBody>
      </p:sp>
      <p:sp>
        <p:nvSpPr>
          <p:cNvPr id="3" name="Content Placeholder 2">
            <a:extLst>
              <a:ext uri="{FF2B5EF4-FFF2-40B4-BE49-F238E27FC236}">
                <a16:creationId xmlns:a16="http://schemas.microsoft.com/office/drawing/2014/main" id="{B6D10AFF-B9C8-461F-9BDB-D5C1E2FB844B}"/>
              </a:ext>
            </a:extLst>
          </p:cNvPr>
          <p:cNvSpPr>
            <a:spLocks noGrp="1"/>
          </p:cNvSpPr>
          <p:nvPr>
            <p:ph idx="1"/>
          </p:nvPr>
        </p:nvSpPr>
        <p:spPr>
          <a:xfrm>
            <a:off x="838200" y="1320800"/>
            <a:ext cx="10515600" cy="4856163"/>
          </a:xfrm>
        </p:spPr>
        <p:txBody>
          <a:bodyPr>
            <a:normAutofit fontScale="85000" lnSpcReduction="20000"/>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Next, start thinking about an activity plan. Focus on activities that you enjoy and can find a way to do. There are many things that get your heart rate up and burn calories.  Here are a few ideas to consider: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Choose your favorite activities</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Think of things YOU like to do, that way you’re more likely to keep doing them.</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Take it slow. </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Start with five or 10 minutes of the activity and work your way up to 30 minutes at a time, five days a week (or more, if you can).</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Don’t overdo it!</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While you exercise, you should be able to talk, but not sing.</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Check your blood glucose</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Do so before and after exercise to confirm what you’re doing is helping. </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Keep track of your activity.</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This will help you feel good about yourself and progress.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Find a friend to exercise with</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You can keep each other going.</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Take a class. </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Consider checking out classes at the park district or health club, perhaps something you’ve always wanted to try, such as salsa dancing, yoga or tennis.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Join an adult league. </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Play a sport you enjoy, anything from basketball to badminton.</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Whatever you do, make sure you mix it up. Try a few different things so you don’t get bored. If you have health issues, you should discuss with your healthcare team how they affect your ability to increase your activity level and if there are any activities you need to avoid. Your diabetes care and education specialist can help you problem solve to find what works for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Finding the motivation and energy to be active may be more difficult if you are having difficulty coping with the demands of your condition. Be sure to let your healthcare team know if you need more support to reach your goals.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3280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95AD5-C613-48F8-802C-2476960C4FAB}"/>
              </a:ext>
            </a:extLst>
          </p:cNvPr>
          <p:cNvSpPr>
            <a:spLocks noGrp="1"/>
          </p:cNvSpPr>
          <p:nvPr>
            <p:ph type="title"/>
          </p:nvPr>
        </p:nvSpPr>
        <p:spPr>
          <a:xfrm>
            <a:off x="838200" y="365125"/>
            <a:ext cx="10515600" cy="673453"/>
          </a:xfrm>
        </p:spPr>
        <p:txBody>
          <a:bodyPr>
            <a:normAutofit fontScale="90000"/>
          </a:bodyPr>
          <a:lstStyle/>
          <a:p>
            <a:pPr algn="ctr"/>
            <a: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Monitoring</a:t>
            </a:r>
            <a:r>
              <a:rPr lang="en-US" sz="3200" dirty="0">
                <a:effectLst/>
                <a:latin typeface="Calibri" panose="020F0502020204030204" pitchFamily="34" charset="0"/>
                <a:ea typeface="Calibri" panose="020F0502020204030204" pitchFamily="34" charset="0"/>
                <a:cs typeface="Times New Roman" panose="02020603050405020304" pitchFamily="18" charset="0"/>
              </a:rPr>
              <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98DF96E0-8666-4670-8462-8BAC6658C7AE}"/>
              </a:ext>
            </a:extLst>
          </p:cNvPr>
          <p:cNvSpPr>
            <a:spLocks noGrp="1"/>
          </p:cNvSpPr>
          <p:nvPr>
            <p:ph idx="1"/>
          </p:nvPr>
        </p:nvSpPr>
        <p:spPr>
          <a:xfrm>
            <a:off x="838200" y="1444978"/>
            <a:ext cx="10515600" cy="4731985"/>
          </a:xfrm>
        </p:spPr>
        <p:txBody>
          <a:bodyPr>
            <a:normAutofit fontScale="85000" lnSpcReduction="20000"/>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Monitoring is an important aspect of self-care. It helps you know if you are meeting recommended treatment goals to keep you healthy.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The information you gain from regular monitoring can help you with your self-care in the following ways: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Problem solving such as learning how different foods affect your blood glucose (blood sugar), or when the optimal timing for adding activity into your day might be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Sticking with a healthy eating pattern by knowing when to have snacks and how they affect your blood glucose levels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Being able to check how your medications are working and what impact any new medications have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Being able to see overall trends that you can act on helps you maintain a positive outlook when individual numbers may be out of range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Lowering your risk of high or low blood glucose by having actionable information</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Based on your goals for your diabetes, you and your diabetes care and education specialist will work together to decide what you monitor and how often. Don’t stop there. Discuss how you will use the data to make the best choices for your diabetes self-care. Your monitoring schedule should make sense for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How often you need to monitor your glucose depends on the type of diabetes you have, whether you take oral medication or insulin, and more. You may need to monitor only a few times a week or up to three times a day if you are using a meter. If you are wearing a continuous glucose monitor, you can see your glucose reading and the direction it's headed at any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91074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FAB37-39FE-42FC-A6D1-CA700198280E}"/>
              </a:ext>
            </a:extLst>
          </p:cNvPr>
          <p:cNvSpPr>
            <a:spLocks noGrp="1"/>
          </p:cNvSpPr>
          <p:nvPr>
            <p:ph type="title"/>
          </p:nvPr>
        </p:nvSpPr>
        <p:spPr>
          <a:xfrm>
            <a:off x="838200" y="365125"/>
            <a:ext cx="10515600" cy="797631"/>
          </a:xfrm>
        </p:spPr>
        <p:txBody>
          <a:bodyPr>
            <a:normAutofit fontScale="90000"/>
          </a:bodyPr>
          <a:lstStyle/>
          <a:p>
            <a:pPr marL="0" marR="0" algn="ctr">
              <a:lnSpc>
                <a:spcPct val="107000"/>
              </a:lnSpc>
              <a:spcBef>
                <a:spcPts val="0"/>
              </a:spcBef>
              <a:spcAft>
                <a:spcPts val="800"/>
              </a:spcAft>
            </a:pPr>
            <a:r>
              <a:rPr lang="en-US" sz="44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44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44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t>More Than Blood Glucose  </a:t>
            </a:r>
            <a:r>
              <a:rPr lang="en-US" sz="2800" dirty="0">
                <a:effectLst/>
                <a:latin typeface="Calibri" panose="020F0502020204030204" pitchFamily="34" charset="0"/>
                <a:ea typeface="Calibri" panose="020F0502020204030204" pitchFamily="34" charset="0"/>
                <a:cs typeface="Times New Roman" panose="02020603050405020304" pitchFamily="18" charset="0"/>
              </a:rPr>
              <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E4AD93F-FD61-4AAD-984D-5CBC2E82BCD8}"/>
              </a:ext>
            </a:extLst>
          </p:cNvPr>
          <p:cNvSpPr>
            <a:spLocks noGrp="1"/>
          </p:cNvSpPr>
          <p:nvPr>
            <p:ph idx="1"/>
          </p:nvPr>
        </p:nvSpPr>
        <p:spPr>
          <a:xfrm>
            <a:off x="838200" y="1320800"/>
            <a:ext cx="10515600" cy="4856163"/>
          </a:xfrm>
        </p:spPr>
        <p:txBody>
          <a:bodyPr>
            <a:normAutofit fontScale="92500" lnSpcReduction="10000"/>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Taking care of your diabetes includes more than monitoring your blood glucose levels. It involves your overall health, such as blood pressure, weight, cholesterol levels, heart health, sleep, mood, medications, and eye, kidney and foot health.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Blood Pressure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Your blood pressure will vary throughout the day. How often and when you check it can depend on medications you are taking, timing of activity and other factors. Talk with your diabetes care and education specialist to determine the best times to check blood pressure.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Weight and Activity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Weight and activity monitoring can also provide you a more complete picture of how you are progressing toward your self-care goals. By simply looking at the numbers, you can help yourself understand how your daily choices of food, your activity, and your medications are working and how they are impacting your blood glucose and blood pressure.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Sleep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Monitoring your sleep to make sure you are getting adequate amounts and good quality sleep is important for healthy </a:t>
            </a:r>
            <a:r>
              <a:rPr lang="en-US" sz="1800" dirty="0" err="1">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coping.There</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are many apps available to help you evaluate your sleeping patterns if you are looking for support through technology.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2750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C35A-4373-45B2-A362-7B4EB19F100E}"/>
              </a:ext>
            </a:extLst>
          </p:cNvPr>
          <p:cNvSpPr>
            <a:spLocks noGrp="1"/>
          </p:cNvSpPr>
          <p:nvPr>
            <p:ph type="title"/>
          </p:nvPr>
        </p:nvSpPr>
        <p:spPr>
          <a:xfrm>
            <a:off x="838200" y="444148"/>
            <a:ext cx="10515600" cy="763764"/>
          </a:xfrm>
        </p:spPr>
        <p:txBody>
          <a:bodyPr>
            <a:normAutofit fontScale="90000"/>
          </a:bodyPr>
          <a:lstStyle/>
          <a:p>
            <a:pPr marL="0" marR="0" algn="ctr">
              <a:lnSpc>
                <a:spcPct val="107000"/>
              </a:lnSpc>
              <a:spcBef>
                <a:spcPts val="0"/>
              </a:spcBef>
              <a:spcAft>
                <a:spcPts val="800"/>
              </a:spcAft>
            </a:pPr>
            <a:r>
              <a:rPr lang="en-US" sz="44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44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44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Taking Medication</a:t>
            </a:r>
            <a:r>
              <a:rPr lang="en-US" sz="2000" dirty="0">
                <a:effectLst/>
                <a:latin typeface="Calibri" panose="020F0502020204030204" pitchFamily="34" charset="0"/>
                <a:ea typeface="Calibri" panose="020F0502020204030204" pitchFamily="34" charset="0"/>
                <a:cs typeface="Times New Roman" panose="02020603050405020304" pitchFamily="18" charset="0"/>
              </a:rPr>
              <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07125FA-C84C-4B68-8CEE-C511192BE85D}"/>
              </a:ext>
            </a:extLst>
          </p:cNvPr>
          <p:cNvSpPr>
            <a:spLocks noGrp="1"/>
          </p:cNvSpPr>
          <p:nvPr>
            <p:ph idx="1"/>
          </p:nvPr>
        </p:nvSpPr>
        <p:spPr/>
        <p:txBody>
          <a:bodyPr/>
          <a:lstStyle/>
          <a:p>
            <a:pPr marL="0" marR="0">
              <a:lnSpc>
                <a:spcPct val="107000"/>
              </a:lnSpc>
              <a:spcBef>
                <a:spcPts val="0"/>
              </a:spcBef>
              <a:spcAft>
                <a:spcPts val="800"/>
              </a:spcAft>
            </a:pPr>
            <a:r>
              <a:rPr lang="en-US" sz="16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Taking medications helps lower your risk for heart attack, stroke and kidney damage by managing blood glucose, blood pressure and cholesterol levels in your body. Diabetes is a progressive disease so the longer you have diabetes, the more help you will need from medications to keep you and your heart, eyes and kidneys healthy.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Your healthcare provider helps by choosing the right medications for you, but </a:t>
            </a:r>
            <a:r>
              <a:rPr lang="en-US" sz="1600" i="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a:t>
            </a:r>
            <a:r>
              <a:rPr lang="en-US" sz="16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play the most important role. Make sure you understand your medication plan so you can take your medicines in the right way and at the right time, every day.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6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Keep a list of all your current medications</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Include all prescription and non-prescription medications in your </a:t>
            </a:r>
            <a:r>
              <a:rPr lang="en-US" sz="1400" dirty="0" err="1">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list.This</a:t>
            </a: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includes herbal remedies, vitamins and other products purchased without a prescription.</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 medication list provides valuable information for your health care team. Be sure to include the name, dose and time you take each one.</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8496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86B60F-59B2-43DB-A183-2147CC39DF9E}"/>
              </a:ext>
            </a:extLst>
          </p:cNvPr>
          <p:cNvSpPr txBox="1"/>
          <p:nvPr/>
        </p:nvSpPr>
        <p:spPr>
          <a:xfrm>
            <a:off x="948267" y="440267"/>
            <a:ext cx="10577689" cy="5870005"/>
          </a:xfrm>
          <a:prstGeom prst="rect">
            <a:avLst/>
          </a:prstGeom>
          <a:noFill/>
        </p:spPr>
        <p:txBody>
          <a:bodyPr wrap="square">
            <a:spAutoFit/>
          </a:bodyPr>
          <a:lstStyle/>
          <a:p>
            <a:pPr marL="0" marR="0">
              <a:lnSpc>
                <a:spcPct val="107000"/>
              </a:lnSpc>
              <a:spcBef>
                <a:spcPts val="0"/>
              </a:spcBef>
              <a:spcAft>
                <a:spcPts val="800"/>
              </a:spcAft>
            </a:pPr>
            <a:r>
              <a:rPr lang="en-US" sz="18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t>Making Your Meds Work for You</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Keep a list of all your current medications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Include all prescription and non-prescription medications in your </a:t>
            </a:r>
            <a:r>
              <a:rPr lang="en-US" sz="1200" dirty="0" err="1">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list.This</a:t>
            </a: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includes herbal remedies, vitamins and other products purchased without a prescription.</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 medication list provides valuable information for your health care team. Be sure to include the name, dose and time you take each one.</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Fill your prescription</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Filling your prescription immediately after your appointment starts you on the path to better health.</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Work with your pharmacist to find affordable medication options, send refill reminders and streamline the timing of refills. If you don’t understand or forget what the medication is for, ask your pharmacist when picking them up.</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Take your medication at the right time</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Create a daily routine for taking and tracking your medications.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Find the best times to take your medications so they will work best for you. Ask your diabetes care team about the time of day, spacing between doses, pairing medication times with your daily schedule and grouping medications that may be taken together</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Share your medication beliefs and concerns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Did Taking your medicine have positive effects on your health?</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Did your medicine cause low blood glucose (hypoglycemia)?</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Are you concerned about the number of pills you must take every day?</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Is your medication plan too complicated for your lifestyle?</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Talk to your diabetes care team to learn more about the skills and actions needed to better reach your health goals. These conversations may include whether the medication’s value to your heart outweighs its cost ([LINK TO] Reducing Risk); and will the expected improvement in blood glucose ([LINK TO] Monitoring) balance the potential emotional stress ([LINK TO] Healthy Coping) of taking another medication.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691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1B3A9D-8748-47EA-B8CB-A7CA33EC7FFC}"/>
              </a:ext>
            </a:extLst>
          </p:cNvPr>
          <p:cNvSpPr txBox="1"/>
          <p:nvPr/>
        </p:nvSpPr>
        <p:spPr>
          <a:xfrm>
            <a:off x="3048000" y="1025362"/>
            <a:ext cx="6096000" cy="4812921"/>
          </a:xfrm>
          <a:prstGeom prst="rect">
            <a:avLst/>
          </a:prstGeom>
          <a:noFill/>
        </p:spPr>
        <p:txBody>
          <a:bodyPr wrap="square">
            <a:spAutoFit/>
          </a:bodyPr>
          <a:lstStyle/>
          <a:p>
            <a:pPr marL="0" marR="0">
              <a:lnSpc>
                <a:spcPct val="107000"/>
              </a:lnSpc>
              <a:spcBef>
                <a:spcPts val="0"/>
              </a:spcBef>
              <a:spcAft>
                <a:spcPts val="800"/>
              </a:spcAft>
            </a:pPr>
            <a:r>
              <a:rPr lang="en-US" sz="28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t>Checklist of Knowledge and Skills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Amount of medication to take, best times to take it and how often to take it</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Whether you need to take it with food or on an empty stomach</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How the medication works and how to monitor to see if it is effective</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Any side effects to report</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What to do if you experience a problem</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What to do if you miss a dose of medication or are delayed in taking it</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How to store the medication so it keeps its effectiveness over time</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7217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1689-ED38-408C-B04E-A43037C0A2B1}"/>
              </a:ext>
            </a:extLst>
          </p:cNvPr>
          <p:cNvSpPr>
            <a:spLocks noGrp="1"/>
          </p:cNvSpPr>
          <p:nvPr>
            <p:ph type="title"/>
          </p:nvPr>
        </p:nvSpPr>
        <p:spPr>
          <a:xfrm>
            <a:off x="838200" y="365126"/>
            <a:ext cx="10515600" cy="786342"/>
          </a:xfrm>
        </p:spPr>
        <p:txBody>
          <a:bodyPr>
            <a:normAutofit fontScale="90000"/>
          </a:bodyPr>
          <a:lstStyle/>
          <a:p>
            <a:pPr algn="ctr"/>
            <a: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32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Problem Solving</a:t>
            </a:r>
            <a:r>
              <a:rPr lang="en-US" sz="3200" dirty="0">
                <a:effectLst/>
                <a:latin typeface="Calibri" panose="020F0502020204030204" pitchFamily="34" charset="0"/>
                <a:ea typeface="Calibri" panose="020F0502020204030204" pitchFamily="34" charset="0"/>
                <a:cs typeface="Times New Roman" panose="02020603050405020304" pitchFamily="18" charset="0"/>
              </a:rPr>
              <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A0E5175F-BA0B-4519-A7C6-D0EF1C6AE0B1}"/>
              </a:ext>
            </a:extLst>
          </p:cNvPr>
          <p:cNvSpPr>
            <a:spLocks noGrp="1"/>
          </p:cNvSpPr>
          <p:nvPr>
            <p:ph idx="1"/>
          </p:nvPr>
        </p:nvSpPr>
        <p:spPr>
          <a:xfrm>
            <a:off x="838200" y="1151468"/>
            <a:ext cx="10515600" cy="5025495"/>
          </a:xfrm>
        </p:spPr>
        <p:txBody>
          <a:bodyPr>
            <a:normAutofit fontScale="85000" lnSpcReduction="20000"/>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Problem Solving is when you come up with ways to solve a problem, then try it and see if it works.  When you have diabetes, you can follow your treatment plan, check your blood glucose (sugar) often and still find that you don’t always get the results you hope for. Diabetes also changes over time and you may need some new ways to manage it. Using problem-solving techniques can help.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007A9F"/>
                </a:solidFill>
                <a:effectLst/>
                <a:latin typeface="Helvetica" panose="020B0604020202020204" pitchFamily="34" charset="0"/>
                <a:ea typeface="Times New Roman" panose="02020603050405020304" pitchFamily="18" charset="0"/>
                <a:cs typeface="Times New Roman" panose="02020603050405020304" pitchFamily="18" charset="0"/>
              </a:rPr>
              <a:t>Problem solving involves 3 steps: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F497D"/>
                </a:solidFill>
                <a:effectLst/>
                <a:latin typeface="Helvetica" panose="020B0604020202020204" pitchFamily="34" charset="0"/>
                <a:ea typeface="Times New Roman" panose="02020603050405020304" pitchFamily="18" charset="0"/>
                <a:cs typeface="Times New Roman" panose="02020603050405020304" pitchFamily="18" charset="0"/>
              </a:rPr>
              <a:t>Step 1</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Identify the problem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What has changed or is going to change?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Some common scenarios where you need to problem solve around your food, activity, monitoring and medications are going on vacation, getting sick, eating out or playing a sport</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F497D"/>
                </a:solidFill>
                <a:effectLst/>
                <a:latin typeface="Helvetica" panose="020B0604020202020204" pitchFamily="34" charset="0"/>
                <a:ea typeface="Times New Roman" panose="02020603050405020304" pitchFamily="18" charset="0"/>
                <a:cs typeface="Times New Roman" panose="02020603050405020304" pitchFamily="18" charset="0"/>
              </a:rPr>
              <a:t>Step 2</a:t>
            </a: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Find solutions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Have you misunderstood anything about your treatment plan?</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Has your life situation changed?</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Are there new tools, resources or medications out there to help you?</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Do you need more information to come up with the right solution for your problem?</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F497D"/>
                </a:solidFill>
                <a:effectLst/>
                <a:latin typeface="Helvetica" panose="020B0604020202020204" pitchFamily="34" charset="0"/>
                <a:ea typeface="Times New Roman" panose="02020603050405020304" pitchFamily="18" charset="0"/>
                <a:cs typeface="Times New Roman" panose="02020603050405020304" pitchFamily="18" charset="0"/>
              </a:rPr>
              <a:t>Step 3 </a:t>
            </a: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Take Action     </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Which possible solutions do I want to try? Do I need help to make it work?</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50387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33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Problem_Solving_Checklist_v2">
            <a:extLst>
              <a:ext uri="{FF2B5EF4-FFF2-40B4-BE49-F238E27FC236}">
                <a16:creationId xmlns:a16="http://schemas.microsoft.com/office/drawing/2014/main" id="{47630DD7-DAAC-4814-B2C2-43B4E729DA04}"/>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099528" y="643467"/>
            <a:ext cx="9992943" cy="5571066"/>
          </a:xfrm>
          <a:prstGeom prst="rect">
            <a:avLst/>
          </a:prstGeom>
          <a:noFill/>
        </p:spPr>
      </p:pic>
    </p:spTree>
    <p:extLst>
      <p:ext uri="{BB962C8B-B14F-4D97-AF65-F5344CB8AC3E}">
        <p14:creationId xmlns:p14="http://schemas.microsoft.com/office/powerpoint/2010/main" val="2265017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0D0B0F-BCC9-4114-B7A8-D1C19815F5AA}"/>
              </a:ext>
            </a:extLst>
          </p:cNvPr>
          <p:cNvSpPr txBox="1"/>
          <p:nvPr/>
        </p:nvSpPr>
        <p:spPr>
          <a:xfrm>
            <a:off x="1591733" y="880532"/>
            <a:ext cx="8432800" cy="3223447"/>
          </a:xfrm>
          <a:prstGeom prst="rect">
            <a:avLst/>
          </a:prstGeom>
          <a:noFill/>
        </p:spPr>
        <p:txBody>
          <a:bodyPr wrap="square">
            <a:spAutoFit/>
          </a:bodyPr>
          <a:lstStyle/>
          <a:p>
            <a:pPr marL="0" marR="0">
              <a:lnSpc>
                <a:spcPct val="107000"/>
              </a:lnSpc>
              <a:spcBef>
                <a:spcPts val="0"/>
              </a:spcBef>
              <a:spcAft>
                <a:spcPts val="800"/>
              </a:spcAft>
            </a:pPr>
            <a:r>
              <a:rPr lang="en-US" sz="2400" dirty="0">
                <a:solidFill>
                  <a:srgbClr val="000000"/>
                </a:solidFill>
                <a:effectLst/>
                <a:latin typeface="Berlin Sans FB" panose="020E0602020502020306" pitchFamily="34" charset="0"/>
                <a:ea typeface="Times New Roman" panose="02020603050405020304" pitchFamily="18" charset="0"/>
                <a:cs typeface="Times New Roman" panose="02020603050405020304" pitchFamily="18" charset="0"/>
              </a:rPr>
              <a:t>When you succeed in solving problems </a:t>
            </a:r>
            <a:r>
              <a:rPr lang="en-US" sz="2400" i="1" dirty="0">
                <a:solidFill>
                  <a:srgbClr val="000000"/>
                </a:solidFill>
                <a:effectLst/>
                <a:latin typeface="Berlin Sans FB" panose="020E0602020502020306" pitchFamily="34" charset="0"/>
                <a:ea typeface="Times New Roman" panose="02020603050405020304" pitchFamily="18" charset="0"/>
                <a:cs typeface="Times New Roman" panose="02020603050405020304" pitchFamily="18" charset="0"/>
              </a:rPr>
              <a:t>you </a:t>
            </a:r>
            <a:r>
              <a:rPr lang="en-US" sz="2400" dirty="0">
                <a:solidFill>
                  <a:srgbClr val="000000"/>
                </a:solidFill>
                <a:effectLst/>
                <a:latin typeface="Berlin Sans FB" panose="020E0602020502020306" pitchFamily="34" charset="0"/>
                <a:ea typeface="Times New Roman" panose="02020603050405020304" pitchFamily="18" charset="0"/>
                <a:cs typeface="Times New Roman" panose="02020603050405020304" pitchFamily="18" charset="0"/>
              </a:rPr>
              <a:t>have identified, you will gain confidence in your ability to handle future challenging situations. You can enlist the help of your diabetes care and education specialist by openly sharing your concerns and discussing your limitations in your knowledge or skills.  They can guide you in setting realistic goals that can boost your ability to problem solve. You can build on your previous experiences, but also try some new things.</a:t>
            </a:r>
            <a:endParaRPr lang="en-US" sz="24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2406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A1FD4-6D7C-4222-A4A4-2D4D8216B2E6}"/>
              </a:ext>
            </a:extLst>
          </p:cNvPr>
          <p:cNvSpPr>
            <a:spLocks noGrp="1"/>
          </p:cNvSpPr>
          <p:nvPr>
            <p:ph type="title"/>
          </p:nvPr>
        </p:nvSpPr>
        <p:spPr>
          <a:xfrm>
            <a:off x="838200" y="365125"/>
            <a:ext cx="10515600" cy="729897"/>
          </a:xfrm>
        </p:spPr>
        <p:txBody>
          <a:bodyPr>
            <a:normAutofit fontScale="90000"/>
          </a:bodyPr>
          <a:lstStyle/>
          <a:p>
            <a:pPr algn="ctr"/>
            <a:r>
              <a:rPr lang="en-US" sz="18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18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18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1800" b="1" kern="1800" dirty="0">
                <a:solidFill>
                  <a:srgbClr val="3E54A7"/>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3600" b="1" kern="1800" dirty="0">
                <a:solidFill>
                  <a:srgbClr val="3E54A7"/>
                </a:solidFill>
                <a:effectLst/>
                <a:ea typeface="Times New Roman" panose="02020603050405020304" pitchFamily="18" charset="0"/>
                <a:cs typeface="Times New Roman" panose="02020603050405020304" pitchFamily="18" charset="0"/>
              </a:rPr>
              <a:t>Reducing Risks</a:t>
            </a: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B5DDDB4-6AB8-4BF8-ABAF-8BF6239E7C69}"/>
              </a:ext>
            </a:extLst>
          </p:cNvPr>
          <p:cNvSpPr>
            <a:spLocks noGrp="1"/>
          </p:cNvSpPr>
          <p:nvPr>
            <p:ph idx="1"/>
          </p:nvPr>
        </p:nvSpPr>
        <p:spPr>
          <a:xfrm>
            <a:off x="838200" y="1264356"/>
            <a:ext cx="10515600" cy="4912607"/>
          </a:xfrm>
        </p:spPr>
        <p:txBody>
          <a:bodyPr/>
          <a:lstStyle/>
          <a:p>
            <a:pPr marL="0" marR="0">
              <a:lnSpc>
                <a:spcPct val="150000"/>
              </a:lnSpc>
              <a:spcBef>
                <a:spcPts val="0"/>
              </a:spcBef>
              <a:spcAft>
                <a:spcPts val="800"/>
              </a:spcAft>
            </a:pPr>
            <a:r>
              <a:rPr lang="en-US" sz="2000" i="1" dirty="0">
                <a:solidFill>
                  <a:srgbClr val="000000"/>
                </a:solidFill>
                <a:effectLst/>
                <a:ea typeface="Times New Roman" panose="02020603050405020304" pitchFamily="18" charset="0"/>
                <a:cs typeface="Times New Roman" panose="02020603050405020304" pitchFamily="18" charset="0"/>
              </a:rPr>
              <a:t>Reducing Risks means doing behaviors that minimize or prevent complications and negative outcomes of prediabetes and diabetes. Examples of these behaviors include making positive lifestyle changes, participating in a type 2 diabetes prevention or diabetes self-management education and support program, getting adequate sleep, and getting recommended vaccines and health screenings.  Acknowledging that preventive actions you can take now will benefit you years from now means you have the power to change your health outcomes.</a:t>
            </a:r>
            <a:endParaRPr lang="en-US" sz="2000" i="1" dirty="0">
              <a:effectLst/>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2000" i="1" dirty="0">
                <a:solidFill>
                  <a:srgbClr val="000000"/>
                </a:solidFill>
                <a:effectLst/>
                <a:ea typeface="Times New Roman" panose="02020603050405020304" pitchFamily="18" charset="0"/>
                <a:cs typeface="Times New Roman" panose="02020603050405020304" pitchFamily="18" charset="0"/>
              </a:rPr>
              <a:t>Learning about your health risks is the first step to being able to avoid complications. There are four times when it is most beneficial to meet with a diabetes care and education specialist:</a:t>
            </a:r>
            <a:endParaRPr lang="en-US" sz="2000" i="1"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70227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4116ABF-CCAE-463C-B6B4-91F74EEA98DA}"/>
              </a:ext>
            </a:extLst>
          </p:cNvPr>
          <p:cNvSpPr>
            <a:spLocks noGrp="1"/>
          </p:cNvSpPr>
          <p:nvPr>
            <p:ph type="title"/>
          </p:nvPr>
        </p:nvSpPr>
        <p:spPr>
          <a:xfrm>
            <a:off x="640079" y="2053641"/>
            <a:ext cx="3669161" cy="2760098"/>
          </a:xfrm>
        </p:spPr>
        <p:txBody>
          <a:bodyPr>
            <a:normAutofit/>
          </a:bodyPr>
          <a:lstStyle/>
          <a:p>
            <a:pPr algn="ctr"/>
            <a:r>
              <a:rPr lang="en-US" dirty="0">
                <a:solidFill>
                  <a:srgbClr val="FFFFFF"/>
                </a:solidFill>
              </a:rPr>
              <a:t>3 Take away Points</a:t>
            </a:r>
          </a:p>
        </p:txBody>
      </p:sp>
      <p:sp>
        <p:nvSpPr>
          <p:cNvPr id="17" name="Content Placeholder 2">
            <a:extLst>
              <a:ext uri="{FF2B5EF4-FFF2-40B4-BE49-F238E27FC236}">
                <a16:creationId xmlns:a16="http://schemas.microsoft.com/office/drawing/2014/main" id="{5D9D9A08-8AA6-4480-8C03-8596A6D21589}"/>
              </a:ext>
            </a:extLst>
          </p:cNvPr>
          <p:cNvSpPr>
            <a:spLocks noGrp="1"/>
          </p:cNvSpPr>
          <p:nvPr>
            <p:ph idx="1"/>
          </p:nvPr>
        </p:nvSpPr>
        <p:spPr>
          <a:xfrm>
            <a:off x="6090574" y="801866"/>
            <a:ext cx="5306084" cy="5230634"/>
          </a:xfrm>
        </p:spPr>
        <p:txBody>
          <a:bodyPr anchor="ctr">
            <a:normAutofit/>
          </a:bodyPr>
          <a:lstStyle/>
          <a:p>
            <a:pPr>
              <a:lnSpc>
                <a:spcPct val="150000"/>
              </a:lnSpc>
            </a:pPr>
            <a:r>
              <a:rPr lang="en-US" sz="2400" i="1" dirty="0">
                <a:solidFill>
                  <a:srgbClr val="000000"/>
                </a:solidFill>
              </a:rPr>
              <a:t>You have to learn how to take care of yourself.</a:t>
            </a:r>
          </a:p>
          <a:p>
            <a:pPr>
              <a:lnSpc>
                <a:spcPct val="150000"/>
              </a:lnSpc>
            </a:pPr>
            <a:r>
              <a:rPr lang="en-US" sz="2400" i="1" dirty="0">
                <a:solidFill>
                  <a:srgbClr val="000000"/>
                </a:solidFill>
              </a:rPr>
              <a:t>Get all of the information that you can to help you stay healthy.</a:t>
            </a:r>
          </a:p>
          <a:p>
            <a:pPr>
              <a:lnSpc>
                <a:spcPct val="150000"/>
              </a:lnSpc>
            </a:pPr>
            <a:r>
              <a:rPr lang="en-US" sz="2400" i="1" dirty="0">
                <a:solidFill>
                  <a:srgbClr val="000000"/>
                </a:solidFill>
              </a:rPr>
              <a:t>Make the time for your self-care.</a:t>
            </a:r>
          </a:p>
        </p:txBody>
      </p:sp>
    </p:spTree>
    <p:extLst>
      <p:ext uri="{BB962C8B-B14F-4D97-AF65-F5344CB8AC3E}">
        <p14:creationId xmlns:p14="http://schemas.microsoft.com/office/powerpoint/2010/main" val="2451515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ADE7_reducing_risks2-1">
            <a:extLst>
              <a:ext uri="{FF2B5EF4-FFF2-40B4-BE49-F238E27FC236}">
                <a16:creationId xmlns:a16="http://schemas.microsoft.com/office/drawing/2014/main" id="{4A5BFCA7-2968-4EC8-AD4F-2C2E5D926FA6}"/>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187573" y="643467"/>
            <a:ext cx="9816854" cy="5571065"/>
          </a:xfrm>
          <a:prstGeom prst="rect">
            <a:avLst/>
          </a:prstGeom>
          <a:noFill/>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291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46">
            <a:extLst>
              <a:ext uri="{FF2B5EF4-FFF2-40B4-BE49-F238E27FC236}">
                <a16:creationId xmlns:a16="http://schemas.microsoft.com/office/drawing/2014/main" id="{C2F4CBFA-B385-4B16-B63B-29D40EBF73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48">
            <a:extLst>
              <a:ext uri="{FF2B5EF4-FFF2-40B4-BE49-F238E27FC236}">
                <a16:creationId xmlns:a16="http://schemas.microsoft.com/office/drawing/2014/main" id="{F698CE04-5039-4B4D-B676-5DDF9467EA2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13372" y="563918"/>
            <a:ext cx="4163968" cy="5978614"/>
            <a:chOff x="7513372" y="803186"/>
            <a:chExt cx="4163968" cy="5978614"/>
          </a:xfrm>
        </p:grpSpPr>
        <p:sp>
          <p:nvSpPr>
            <p:cNvPr id="50" name="Freeform 6">
              <a:extLst>
                <a:ext uri="{FF2B5EF4-FFF2-40B4-BE49-F238E27FC236}">
                  <a16:creationId xmlns:a16="http://schemas.microsoft.com/office/drawing/2014/main" id="{A5B7FFC8-6FAA-4120-AC51-F1C9C825A0D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7">
              <a:extLst>
                <a:ext uri="{FF2B5EF4-FFF2-40B4-BE49-F238E27FC236}">
                  <a16:creationId xmlns:a16="http://schemas.microsoft.com/office/drawing/2014/main" id="{FF5B224B-4446-4B75-8B12-7FAFA8ED83C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Rectangle 8">
              <a:extLst>
                <a:ext uri="{FF2B5EF4-FFF2-40B4-BE49-F238E27FC236}">
                  <a16:creationId xmlns:a16="http://schemas.microsoft.com/office/drawing/2014/main" id="{C807611F-497E-428E-9B8B-0192C78970C6}"/>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a:extLst>
              <a:ext uri="{FF2B5EF4-FFF2-40B4-BE49-F238E27FC236}">
                <a16:creationId xmlns:a16="http://schemas.microsoft.com/office/drawing/2014/main" id="{34287A64-F5B1-4156-8C2A-BE6663E7B98E}"/>
              </a:ext>
            </a:extLst>
          </p:cNvPr>
          <p:cNvSpPr>
            <a:spLocks noGrp="1"/>
          </p:cNvSpPr>
          <p:nvPr>
            <p:ph type="title"/>
          </p:nvPr>
        </p:nvSpPr>
        <p:spPr>
          <a:xfrm>
            <a:off x="7835106" y="1132517"/>
            <a:ext cx="3246509" cy="4367531"/>
          </a:xfrm>
        </p:spPr>
        <p:txBody>
          <a:bodyPr vert="horz" lIns="91440" tIns="45720" rIns="91440" bIns="45720" rtlCol="0">
            <a:normAutofit/>
          </a:bodyPr>
          <a:lstStyle/>
          <a:p>
            <a:r>
              <a:rPr lang="en-US" sz="3700" kern="1200">
                <a:solidFill>
                  <a:srgbClr val="FFFFFF"/>
                </a:solidFill>
                <a:latin typeface="+mj-lt"/>
                <a:ea typeface="+mj-ea"/>
                <a:cs typeface="+mj-cs"/>
              </a:rPr>
              <a:t>Recommended checks for maintaining your health </a:t>
            </a:r>
          </a:p>
        </p:txBody>
      </p:sp>
      <p:sp>
        <p:nvSpPr>
          <p:cNvPr id="9" name="Content Placeholder 8">
            <a:extLst>
              <a:ext uri="{FF2B5EF4-FFF2-40B4-BE49-F238E27FC236}">
                <a16:creationId xmlns:a16="http://schemas.microsoft.com/office/drawing/2014/main" id="{84191DC7-560C-4F93-8638-5984DCCF589E}"/>
              </a:ext>
            </a:extLst>
          </p:cNvPr>
          <p:cNvSpPr>
            <a:spLocks noGrp="1"/>
          </p:cNvSpPr>
          <p:nvPr>
            <p:ph idx="1"/>
          </p:nvPr>
        </p:nvSpPr>
        <p:spPr>
          <a:xfrm>
            <a:off x="928688" y="707936"/>
            <a:ext cx="6210487" cy="5521413"/>
          </a:xfrm>
        </p:spPr>
        <p:txBody>
          <a:bodyPr vert="horz" lIns="91440" tIns="45720" rIns="91440" bIns="45720" rtlCol="0" anchor="ctr">
            <a:normAutofit/>
          </a:bodyPr>
          <a:lstStyle/>
          <a:p>
            <a:pPr marL="342900" marR="0" lvl="0">
              <a:spcBef>
                <a:spcPts val="0"/>
              </a:spcBef>
              <a:spcAft>
                <a:spcPts val="800"/>
              </a:spcAft>
              <a:buSzPts val="1000"/>
              <a:tabLst>
                <a:tab pos="457200" algn="l"/>
              </a:tabLst>
            </a:pPr>
            <a:r>
              <a:rPr lang="en-US" sz="1600" b="1" dirty="0">
                <a:effectLst/>
              </a:rPr>
              <a:t>Schedule regular medical checkups. </a:t>
            </a:r>
            <a:r>
              <a:rPr lang="en-US" sz="1600" dirty="0">
                <a:effectLst/>
              </a:rPr>
              <a:t>Plan to see your provider at least every three months. They can order blood tests such as an A1C which measures your average overall glucose level during the past 3 months, as well as check your blood pressure.</a:t>
            </a:r>
          </a:p>
          <a:p>
            <a:pPr marL="342900" marR="0" lvl="0">
              <a:spcBef>
                <a:spcPts val="0"/>
              </a:spcBef>
              <a:spcAft>
                <a:spcPts val="800"/>
              </a:spcAft>
              <a:buSzPts val="1000"/>
              <a:tabLst>
                <a:tab pos="457200" algn="l"/>
              </a:tabLst>
            </a:pPr>
            <a:r>
              <a:rPr lang="en-US" sz="1600" b="1" dirty="0">
                <a:effectLst/>
              </a:rPr>
              <a:t>Get all of the recommended health checks:</a:t>
            </a:r>
            <a:endParaRPr lang="en-US" sz="1600" dirty="0">
              <a:effectLst/>
            </a:endParaRPr>
          </a:p>
          <a:p>
            <a:pPr marL="742950" marR="0" lvl="1">
              <a:spcBef>
                <a:spcPts val="0"/>
              </a:spcBef>
              <a:spcAft>
                <a:spcPts val="800"/>
              </a:spcAft>
              <a:buSzPts val="1000"/>
              <a:tabLst>
                <a:tab pos="914400" algn="l"/>
              </a:tabLst>
            </a:pPr>
            <a:r>
              <a:rPr lang="en-US" sz="1600" dirty="0">
                <a:effectLst/>
              </a:rPr>
              <a:t>Sleep apnea screening</a:t>
            </a:r>
          </a:p>
          <a:p>
            <a:pPr marL="742950" marR="0" lvl="1">
              <a:spcBef>
                <a:spcPts val="0"/>
              </a:spcBef>
              <a:spcAft>
                <a:spcPts val="800"/>
              </a:spcAft>
              <a:buSzPts val="1000"/>
              <a:tabLst>
                <a:tab pos="914400" algn="l"/>
              </a:tabLst>
            </a:pPr>
            <a:r>
              <a:rPr lang="en-US" sz="1600" dirty="0">
                <a:effectLst/>
              </a:rPr>
              <a:t>Hearing loss screening</a:t>
            </a:r>
          </a:p>
          <a:p>
            <a:pPr marL="742950" marR="0" lvl="1">
              <a:spcBef>
                <a:spcPts val="0"/>
              </a:spcBef>
              <a:spcAft>
                <a:spcPts val="800"/>
              </a:spcAft>
              <a:buSzPts val="1000"/>
              <a:tabLst>
                <a:tab pos="914400" algn="l"/>
              </a:tabLst>
            </a:pPr>
            <a:r>
              <a:rPr lang="en-US" sz="1600" dirty="0">
                <a:effectLst/>
              </a:rPr>
              <a:t>Dental exam</a:t>
            </a:r>
          </a:p>
          <a:p>
            <a:pPr marL="742950" marR="0" lvl="1">
              <a:spcBef>
                <a:spcPts val="0"/>
              </a:spcBef>
              <a:spcAft>
                <a:spcPts val="800"/>
              </a:spcAft>
              <a:buSzPts val="1000"/>
              <a:tabLst>
                <a:tab pos="914400" algn="l"/>
              </a:tabLst>
            </a:pPr>
            <a:r>
              <a:rPr lang="en-US" sz="1600" dirty="0">
                <a:effectLst/>
              </a:rPr>
              <a:t>Eye exam</a:t>
            </a:r>
          </a:p>
          <a:p>
            <a:pPr marL="742950" marR="0" lvl="1">
              <a:spcBef>
                <a:spcPts val="0"/>
              </a:spcBef>
              <a:spcAft>
                <a:spcPts val="800"/>
              </a:spcAft>
              <a:buSzPts val="1000"/>
              <a:tabLst>
                <a:tab pos="914400" algn="l"/>
              </a:tabLst>
            </a:pPr>
            <a:r>
              <a:rPr lang="en-US" sz="1600" dirty="0">
                <a:effectLst/>
              </a:rPr>
              <a:t>Kidney function screening</a:t>
            </a:r>
          </a:p>
          <a:p>
            <a:pPr marL="742950" marR="0" lvl="1">
              <a:spcBef>
                <a:spcPts val="0"/>
              </a:spcBef>
              <a:spcAft>
                <a:spcPts val="800"/>
              </a:spcAft>
              <a:buSzPts val="1000"/>
              <a:tabLst>
                <a:tab pos="914400" algn="l"/>
              </a:tabLst>
            </a:pPr>
            <a:r>
              <a:rPr lang="en-US" sz="1600" dirty="0">
                <a:effectLst/>
              </a:rPr>
              <a:t>Get a cholesterol check</a:t>
            </a:r>
          </a:p>
          <a:p>
            <a:pPr marL="342900" marR="0" lvl="0">
              <a:spcBef>
                <a:spcPts val="0"/>
              </a:spcBef>
              <a:spcAft>
                <a:spcPts val="800"/>
              </a:spcAft>
              <a:buSzPts val="1000"/>
              <a:tabLst>
                <a:tab pos="457200" algn="l"/>
              </a:tabLst>
            </a:pPr>
            <a:r>
              <a:rPr lang="en-US" sz="1600" b="1" dirty="0">
                <a:effectLst/>
              </a:rPr>
              <a:t>Take care f your feet. </a:t>
            </a:r>
            <a:r>
              <a:rPr lang="en-US" sz="1600" dirty="0">
                <a:effectLst/>
              </a:rPr>
              <a:t>Look closely at the tops and bottoms of your feet every day. Look for redness, cuts, bruises or sores that won’t heal. Use a mirror if needed. Don’t go barefoot. Keep your feet clean and dry. Call your provider right away if you find a problem with your feet.</a:t>
            </a:r>
          </a:p>
          <a:p>
            <a:pPr marL="342900" marR="0" lvl="0">
              <a:spcBef>
                <a:spcPts val="0"/>
              </a:spcBef>
              <a:spcAft>
                <a:spcPts val="800"/>
              </a:spcAft>
              <a:buSzPts val="1000"/>
              <a:tabLst>
                <a:tab pos="457200" algn="l"/>
              </a:tabLst>
            </a:pPr>
            <a:r>
              <a:rPr lang="en-US" sz="1600" b="1" dirty="0">
                <a:effectLst/>
              </a:rPr>
              <a:t>Get recommended vaccines</a:t>
            </a:r>
            <a:r>
              <a:rPr lang="en-US" sz="1600" dirty="0">
                <a:effectLst/>
              </a:rPr>
              <a:t>. This includes flu, pneumonia and hepatitis B.</a:t>
            </a:r>
          </a:p>
          <a:p>
            <a:pPr marL="342900" marR="0" lvl="0">
              <a:spcBef>
                <a:spcPts val="0"/>
              </a:spcBef>
              <a:spcAft>
                <a:spcPts val="800"/>
              </a:spcAft>
              <a:buSzPts val="1000"/>
              <a:tabLst>
                <a:tab pos="457200" algn="l"/>
              </a:tabLst>
            </a:pPr>
            <a:r>
              <a:rPr lang="en-US" sz="1600" b="1" dirty="0">
                <a:effectLst/>
              </a:rPr>
              <a:t>Don’t smoke</a:t>
            </a:r>
            <a:r>
              <a:rPr lang="en-US" sz="1600" dirty="0">
                <a:effectLst/>
              </a:rPr>
              <a:t>. Smoking damages your blood vessels and increases your risk of stroke and heart attack</a:t>
            </a:r>
            <a:r>
              <a:rPr lang="en-US" sz="1300" dirty="0">
                <a:effectLst/>
              </a:rPr>
              <a:t>.</a:t>
            </a:r>
          </a:p>
        </p:txBody>
      </p:sp>
    </p:spTree>
    <p:extLst>
      <p:ext uri="{BB962C8B-B14F-4D97-AF65-F5344CB8AC3E}">
        <p14:creationId xmlns:p14="http://schemas.microsoft.com/office/powerpoint/2010/main" val="3662448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FD35B9-3D37-46AC-AC24-321A4F509415}"/>
              </a:ext>
            </a:extLst>
          </p:cNvPr>
          <p:cNvSpPr txBox="1"/>
          <p:nvPr/>
        </p:nvSpPr>
        <p:spPr>
          <a:xfrm>
            <a:off x="1004711" y="801512"/>
            <a:ext cx="9539111" cy="4256550"/>
          </a:xfrm>
          <a:prstGeom prst="rect">
            <a:avLst/>
          </a:prstGeom>
          <a:noFill/>
        </p:spPr>
        <p:txBody>
          <a:bodyPr wrap="square">
            <a:spAutoFit/>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Monitor your food, medications, exams, target levels and more</a:t>
            </a: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Use the data gathered to problem solve and come up with the most appropriate strategies.</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Talk about your feelings. </a:t>
            </a: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It is easy to feel overwhelmed, anxious, or depressed. Talk to your diabetes care and education specialist, healthcare provider or counselor about your </a:t>
            </a:r>
            <a:r>
              <a:rPr lang="en-US" sz="1400" dirty="0" err="1">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feelings.These</a:t>
            </a: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are the signs that you may need help:</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struggle to manage your diabetes</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avoid seeing your healthcare providers</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have little interest or don't find pleasure in your activities</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sleep most of the day or are not able to sleep</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You have lost your appetite or are overeating </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Making sure you get recommended health checks and sticking to your treatment plan are positive steps you can take to reduce your risk of complications. Taking an active role in keeping your heart, kidneys and eyes as healthy as possible helps you achieve your desired quality of life. Act early so you can stay healthy in the long run! A diabetes care and education specialist can be a great resource for helping you understand how to reduce your risks. Ask your provider to refer you. You deserve it!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692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EC7E61-8238-48EB-8F53-F6EDECE0708A}"/>
              </a:ext>
            </a:extLst>
          </p:cNvPr>
          <p:cNvSpPr>
            <a:spLocks noGrp="1"/>
          </p:cNvSpPr>
          <p:nvPr>
            <p:ph type="title"/>
          </p:nvPr>
        </p:nvSpPr>
        <p:spPr>
          <a:xfrm>
            <a:off x="1179226" y="826680"/>
            <a:ext cx="9833548" cy="1325563"/>
          </a:xfrm>
        </p:spPr>
        <p:txBody>
          <a:bodyPr>
            <a:normAutofit/>
          </a:bodyPr>
          <a:lstStyle/>
          <a:p>
            <a:pPr algn="ctr"/>
            <a:r>
              <a:rPr lang="en-US" sz="2800" b="1" kern="1800">
                <a:solidFill>
                  <a:srgbClr val="FFFFFF"/>
                </a:solidFill>
                <a:effectLst/>
                <a:latin typeface="Helvetica" panose="020B0604020202020204" pitchFamily="34" charset="0"/>
                <a:ea typeface="Times New Roman" panose="02020603050405020304" pitchFamily="18" charset="0"/>
                <a:cs typeface="Times New Roman" panose="02020603050405020304" pitchFamily="18" charset="0"/>
              </a:rPr>
              <a:t/>
            </a:r>
            <a:br>
              <a:rPr lang="en-US" sz="2800" b="1" kern="1800">
                <a:solidFill>
                  <a:srgbClr val="FFFFFF"/>
                </a:solidFill>
                <a:effectLst/>
                <a:latin typeface="Helvetica" panose="020B0604020202020204" pitchFamily="34" charset="0"/>
                <a:ea typeface="Times New Roman" panose="02020603050405020304" pitchFamily="18" charset="0"/>
                <a:cs typeface="Times New Roman" panose="02020603050405020304" pitchFamily="18" charset="0"/>
              </a:rPr>
            </a:br>
            <a:r>
              <a:rPr lang="en-US" sz="2800" b="1" kern="1800">
                <a:solidFill>
                  <a:srgbClr val="FFFFFF"/>
                </a:solidFill>
                <a:effectLst/>
                <a:latin typeface="Helvetica" panose="020B0604020202020204" pitchFamily="34" charset="0"/>
                <a:ea typeface="Times New Roman" panose="02020603050405020304" pitchFamily="18" charset="0"/>
                <a:cs typeface="Times New Roman" panose="02020603050405020304" pitchFamily="18" charset="0"/>
              </a:rPr>
              <a:t>Healthy Coping</a:t>
            </a:r>
            <a:r>
              <a:rPr lang="en-US" sz="2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2800">
              <a:solidFill>
                <a:srgbClr val="FFFFFF"/>
              </a:solidFill>
            </a:endParaRPr>
          </a:p>
        </p:txBody>
      </p:sp>
      <p:sp>
        <p:nvSpPr>
          <p:cNvPr id="3" name="Content Placeholder 2">
            <a:extLst>
              <a:ext uri="{FF2B5EF4-FFF2-40B4-BE49-F238E27FC236}">
                <a16:creationId xmlns:a16="http://schemas.microsoft.com/office/drawing/2014/main" id="{1221DD8F-8FDD-451D-B69B-F2EB86D1059C}"/>
              </a:ext>
            </a:extLst>
          </p:cNvPr>
          <p:cNvSpPr>
            <a:spLocks noGrp="1"/>
          </p:cNvSpPr>
          <p:nvPr>
            <p:ph idx="1"/>
          </p:nvPr>
        </p:nvSpPr>
        <p:spPr>
          <a:xfrm>
            <a:off x="1179226" y="3092970"/>
            <a:ext cx="9833548" cy="2693976"/>
          </a:xfrm>
        </p:spPr>
        <p:txBody>
          <a:bodyPr>
            <a:normAutofit/>
          </a:bodyPr>
          <a:lstStyle/>
          <a:p>
            <a:pPr marL="0" marR="0">
              <a:spcBef>
                <a:spcPts val="0"/>
              </a:spcBef>
              <a:spcAft>
                <a:spcPts val="800"/>
              </a:spcAft>
            </a:pPr>
            <a:r>
              <a:rPr lang="en-US" sz="190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Successful self-management is a vital part of living with a chronic condition and emotional well-being has a big impact on your ability for self-care. There are constant demands and concerns about the future that factor into your ability to cope. Healthy coping means having a positive attitude towards managing your condition and positive relationships with others. It’s the first step on the road to reaching your health goals.</a:t>
            </a:r>
            <a:endParaRPr lang="en-US" sz="19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90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It’s important to find healthy ways to cope so you don’t turn to harmful habits such as smoking, overeating, drinking or alcohol. This is especially true if you have diabetes. Having a lot of stress can increase your blood glucose (sugar) levels, make you feel more negative and may lead to less healthy choices.</a:t>
            </a:r>
            <a:endParaRPr lang="en-US" sz="19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900">
              <a:solidFill>
                <a:srgbClr val="000000"/>
              </a:solidFill>
            </a:endParaRPr>
          </a:p>
        </p:txBody>
      </p:sp>
    </p:spTree>
    <p:extLst>
      <p:ext uri="{BB962C8B-B14F-4D97-AF65-F5344CB8AC3E}">
        <p14:creationId xmlns:p14="http://schemas.microsoft.com/office/powerpoint/2010/main" val="1702397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1">
            <a:extLst>
              <a:ext uri="{FF2B5EF4-FFF2-40B4-BE49-F238E27FC236}">
                <a16:creationId xmlns:a16="http://schemas.microsoft.com/office/drawing/2014/main" id="{827B839B-9ADE-406B-8590-F1CAEDED45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14E91B64-9FCC-451E-AFB4-A827D63293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Title 5">
            <a:extLst>
              <a:ext uri="{FF2B5EF4-FFF2-40B4-BE49-F238E27FC236}">
                <a16:creationId xmlns:a16="http://schemas.microsoft.com/office/drawing/2014/main" id="{89EAB45D-59C6-40FF-B7B6-D7215481160D}"/>
              </a:ext>
            </a:extLst>
          </p:cNvPr>
          <p:cNvSpPr>
            <a:spLocks noGrp="1"/>
          </p:cNvSpPr>
          <p:nvPr>
            <p:ph type="title"/>
          </p:nvPr>
        </p:nvSpPr>
        <p:spPr>
          <a:xfrm>
            <a:off x="958506" y="800392"/>
            <a:ext cx="10264697" cy="1212102"/>
          </a:xfrm>
        </p:spPr>
        <p:txBody>
          <a:bodyPr vert="horz" lIns="91440" tIns="45720" rIns="91440" bIns="45720" rtlCol="0" anchor="ctr">
            <a:normAutofit/>
          </a:bodyPr>
          <a:lstStyle/>
          <a:p>
            <a:pPr algn="ctr"/>
            <a:r>
              <a:rPr lang="en-US" sz="4000" kern="1200" dirty="0">
                <a:solidFill>
                  <a:srgbClr val="FFFFFF"/>
                </a:solidFill>
                <a:latin typeface="+mj-lt"/>
                <a:ea typeface="+mj-ea"/>
                <a:cs typeface="+mj-cs"/>
              </a:rPr>
              <a:t>Healthy ways to cope with Stress</a:t>
            </a:r>
          </a:p>
        </p:txBody>
      </p:sp>
      <p:sp>
        <p:nvSpPr>
          <p:cNvPr id="7" name="Content Placeholder 6">
            <a:extLst>
              <a:ext uri="{FF2B5EF4-FFF2-40B4-BE49-F238E27FC236}">
                <a16:creationId xmlns:a16="http://schemas.microsoft.com/office/drawing/2014/main" id="{0E9D8E0D-4A20-4BE8-9F6F-842ABE8BF224}"/>
              </a:ext>
            </a:extLst>
          </p:cNvPr>
          <p:cNvSpPr>
            <a:spLocks noGrp="1"/>
          </p:cNvSpPr>
          <p:nvPr>
            <p:ph idx="1"/>
          </p:nvPr>
        </p:nvSpPr>
        <p:spPr>
          <a:xfrm>
            <a:off x="1367624" y="2490436"/>
            <a:ext cx="9708995" cy="4096102"/>
          </a:xfrm>
        </p:spPr>
        <p:txBody>
          <a:bodyPr vert="horz" lIns="91440" tIns="45720" rIns="91440" bIns="45720" rtlCol="0" anchor="ctr">
            <a:normAutofit/>
          </a:bodyPr>
          <a:lstStyle/>
          <a:p>
            <a:pPr marL="342900" marR="0" lvl="0">
              <a:spcBef>
                <a:spcPts val="0"/>
              </a:spcBef>
              <a:spcAft>
                <a:spcPts val="800"/>
              </a:spcAft>
              <a:buSzPts val="1000"/>
              <a:tabLst>
                <a:tab pos="457200" algn="l"/>
              </a:tabLst>
            </a:pPr>
            <a:r>
              <a:rPr lang="en-US" sz="1800" b="1" dirty="0">
                <a:effectLst/>
              </a:rPr>
              <a:t>Seek support</a:t>
            </a:r>
            <a:r>
              <a:rPr lang="en-US" sz="1800" dirty="0">
                <a:effectLst/>
              </a:rPr>
              <a:t> It’s important to have a network of people you can turn to. Attending diabetes education classes or a diabetes support group can help you both manage your diabetes and better cope with your feelings. Take the time to build healthy bonds that work for you and support you in your journey. Remember that you are not alone!</a:t>
            </a:r>
          </a:p>
          <a:p>
            <a:pPr marL="342900" marR="0" lvl="0">
              <a:spcBef>
                <a:spcPts val="0"/>
              </a:spcBef>
              <a:spcAft>
                <a:spcPts val="800"/>
              </a:spcAft>
              <a:buSzPts val="1000"/>
              <a:tabLst>
                <a:tab pos="457200" algn="l"/>
              </a:tabLst>
            </a:pPr>
            <a:r>
              <a:rPr lang="en-US" sz="1800" b="1" dirty="0">
                <a:effectLst/>
              </a:rPr>
              <a:t>Move your body</a:t>
            </a:r>
            <a:r>
              <a:rPr lang="en-US" sz="1800" dirty="0">
                <a:effectLst/>
              </a:rPr>
              <a:t> When you are sad or worried about something, go for a walk or bike ride. Research shows when you are active; your brain releases chemicals that make you feel better. </a:t>
            </a:r>
          </a:p>
          <a:p>
            <a:pPr marL="342900" marR="0" lvl="0">
              <a:spcBef>
                <a:spcPts val="0"/>
              </a:spcBef>
              <a:spcAft>
                <a:spcPts val="800"/>
              </a:spcAft>
              <a:buSzPts val="1000"/>
              <a:tabLst>
                <a:tab pos="457200" algn="l"/>
              </a:tabLst>
            </a:pPr>
            <a:r>
              <a:rPr lang="en-US" sz="1800" b="1" dirty="0">
                <a:effectLst/>
              </a:rPr>
              <a:t>Think positive</a:t>
            </a:r>
            <a:r>
              <a:rPr lang="en-US" sz="1800" dirty="0">
                <a:effectLst/>
              </a:rPr>
              <a:t> It may sound too simple but having a positive attitude really helps. Think about and celebrate the successes you’ve had managing diabetes (even small ones). Think about the people and activities in your life that make it enjoyable. Recalling the good stuff will help you get through the tough times.</a:t>
            </a:r>
          </a:p>
          <a:p>
            <a:pPr marL="342900" marR="0" lvl="0">
              <a:spcBef>
                <a:spcPts val="0"/>
              </a:spcBef>
              <a:spcAft>
                <a:spcPts val="800"/>
              </a:spcAft>
              <a:buSzPts val="1000"/>
              <a:tabLst>
                <a:tab pos="457200" algn="l"/>
              </a:tabLst>
            </a:pPr>
            <a:r>
              <a:rPr lang="en-US" sz="1800" b="1" dirty="0">
                <a:effectLst/>
              </a:rPr>
              <a:t>Be good to yourself</a:t>
            </a:r>
            <a:r>
              <a:rPr lang="en-US" sz="1800" dirty="0">
                <a:effectLst/>
              </a:rPr>
              <a:t> It’s important to feel good about your successes. But it’s also important not to beat yourself up if you fall short of a goal. Maybe you’re expecting too much. Maybe you’re trying to change things that are beyond your control. Do the best you can, look at what worked and what didn’t, and then move on. Do something that you enjoy every day.</a:t>
            </a:r>
          </a:p>
        </p:txBody>
      </p:sp>
    </p:spTree>
    <p:extLst>
      <p:ext uri="{BB962C8B-B14F-4D97-AF65-F5344CB8AC3E}">
        <p14:creationId xmlns:p14="http://schemas.microsoft.com/office/powerpoint/2010/main" val="1326761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2EAFCB-13FB-4EFD-8E6C-BBECCD61658F}"/>
              </a:ext>
            </a:extLst>
          </p:cNvPr>
          <p:cNvSpPr txBox="1"/>
          <p:nvPr/>
        </p:nvSpPr>
        <p:spPr>
          <a:xfrm>
            <a:off x="1286933" y="1162756"/>
            <a:ext cx="9132711" cy="4146713"/>
          </a:xfrm>
          <a:prstGeom prst="rect">
            <a:avLst/>
          </a:prstGeom>
          <a:noFill/>
        </p:spPr>
        <p:txBody>
          <a:bodyPr wrap="square">
            <a:spAutoFit/>
          </a:bodyPr>
          <a:lstStyle/>
          <a:p>
            <a:pPr marL="0" marR="0">
              <a:lnSpc>
                <a:spcPct val="107000"/>
              </a:lnSpc>
              <a:spcBef>
                <a:spcPts val="0"/>
              </a:spcBef>
              <a:spcAft>
                <a:spcPts val="800"/>
              </a:spcAft>
            </a:pPr>
            <a:r>
              <a:rPr lang="en-US" sz="1800" b="1" i="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Everyone has good days and bad days</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It’s normal to feel discouraged from time to time. Sometimes, however, the stress or overwhelming feelings you’re having are a sign of something bigger. It is helpful to talk to your diabetes care and education specialist or mental health expert. Tell them about your feelings, especially if you:</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Lack interest or pleasure in activities</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Sleep most of the day or not able to sleep</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Don’t see the value in taking care of yourself</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Feel as though diabetes is defeating you or that you can’t take care of yourself</a:t>
            </a:r>
            <a:endParaRPr lang="en-US"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The most important thing is to realize that help is available. Your diabetes care and education specialist, your provider, and your support systems such as your family and friends are there for you. They can help you problem solve any self-care issues you are having in order to lower your stress and improve your ability to cope.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4015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05E4F47-B148-49E0-B472-BBF1493155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A2CE8EB-F719-4F84-9E91-F538438CAC7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4" name="Title 3">
            <a:extLst>
              <a:ext uri="{FF2B5EF4-FFF2-40B4-BE49-F238E27FC236}">
                <a16:creationId xmlns:a16="http://schemas.microsoft.com/office/drawing/2014/main" id="{B53A477A-2806-45FA-B513-F6D43E668471}"/>
              </a:ext>
            </a:extLst>
          </p:cNvPr>
          <p:cNvSpPr>
            <a:spLocks noGrp="1"/>
          </p:cNvSpPr>
          <p:nvPr>
            <p:ph type="title"/>
          </p:nvPr>
        </p:nvSpPr>
        <p:spPr>
          <a:xfrm>
            <a:off x="801340" y="802955"/>
            <a:ext cx="4766330" cy="1454051"/>
          </a:xfrm>
        </p:spPr>
        <p:txBody>
          <a:bodyPr vert="horz" lIns="91440" tIns="45720" rIns="91440" bIns="45720" rtlCol="0">
            <a:normAutofit/>
          </a:bodyPr>
          <a:lstStyle/>
          <a:p>
            <a:r>
              <a:rPr lang="en-US" sz="3300" kern="1200">
                <a:solidFill>
                  <a:srgbClr val="000000"/>
                </a:solidFill>
                <a:latin typeface="+mj-lt"/>
                <a:ea typeface="+mj-ea"/>
                <a:cs typeface="+mj-cs"/>
              </a:rPr>
              <a:t>AADE7</a:t>
            </a:r>
            <a:br>
              <a:rPr lang="en-US" sz="3300" kern="1200">
                <a:solidFill>
                  <a:srgbClr val="000000"/>
                </a:solidFill>
                <a:latin typeface="+mj-lt"/>
                <a:ea typeface="+mj-ea"/>
                <a:cs typeface="+mj-cs"/>
              </a:rPr>
            </a:br>
            <a:r>
              <a:rPr lang="en-US" sz="3300" kern="1200">
                <a:solidFill>
                  <a:srgbClr val="000000"/>
                </a:solidFill>
                <a:latin typeface="+mj-lt"/>
                <a:ea typeface="+mj-ea"/>
                <a:cs typeface="+mj-cs"/>
              </a:rPr>
              <a:t>Self-Care</a:t>
            </a:r>
            <a:br>
              <a:rPr lang="en-US" sz="3300" kern="1200">
                <a:solidFill>
                  <a:srgbClr val="000000"/>
                </a:solidFill>
                <a:latin typeface="+mj-lt"/>
                <a:ea typeface="+mj-ea"/>
                <a:cs typeface="+mj-cs"/>
              </a:rPr>
            </a:br>
            <a:r>
              <a:rPr lang="en-US" sz="3300" kern="1200">
                <a:solidFill>
                  <a:srgbClr val="000000"/>
                </a:solidFill>
                <a:latin typeface="+mj-lt"/>
                <a:ea typeface="+mj-ea"/>
                <a:cs typeface="+mj-cs"/>
              </a:rPr>
              <a:t>Behaviors</a:t>
            </a:r>
          </a:p>
        </p:txBody>
      </p:sp>
      <p:sp>
        <p:nvSpPr>
          <p:cNvPr id="5" name="Content Placeholder 4">
            <a:extLst>
              <a:ext uri="{FF2B5EF4-FFF2-40B4-BE49-F238E27FC236}">
                <a16:creationId xmlns:a16="http://schemas.microsoft.com/office/drawing/2014/main" id="{27C8917D-57BF-41F3-B31D-FA06D7225CD0}"/>
              </a:ext>
            </a:extLst>
          </p:cNvPr>
          <p:cNvSpPr>
            <a:spLocks noGrp="1"/>
          </p:cNvSpPr>
          <p:nvPr>
            <p:ph idx="1"/>
          </p:nvPr>
        </p:nvSpPr>
        <p:spPr>
          <a:xfrm>
            <a:off x="804672" y="2421683"/>
            <a:ext cx="4765949" cy="3353476"/>
          </a:xfrm>
        </p:spPr>
        <p:txBody>
          <a:bodyPr vert="horz" lIns="91440" tIns="45720" rIns="91440" bIns="45720" rtlCol="0" anchor="t">
            <a:normAutofit/>
          </a:bodyPr>
          <a:lstStyle/>
          <a:p>
            <a:pPr marL="0" marR="0" indent="0">
              <a:spcBef>
                <a:spcPts val="0"/>
              </a:spcBef>
              <a:spcAft>
                <a:spcPts val="800"/>
              </a:spcAft>
              <a:buNone/>
            </a:pPr>
            <a:endParaRPr lang="en-US" sz="1800">
              <a:solidFill>
                <a:srgbClr val="000000"/>
              </a:solidFill>
              <a:effectLst/>
            </a:endParaRPr>
          </a:p>
          <a:p>
            <a:pPr marL="1257300" lvl="2"/>
            <a:r>
              <a:rPr lang="en-US" sz="1800" b="1">
                <a:solidFill>
                  <a:srgbClr val="000000"/>
                </a:solidFill>
                <a:effectLst/>
              </a:rPr>
              <a:t> </a:t>
            </a:r>
            <a:r>
              <a:rPr lang="en-US" sz="1800">
                <a:solidFill>
                  <a:srgbClr val="000000"/>
                </a:solidFill>
                <a:effectLst/>
              </a:rPr>
              <a:t>Healthy Eating</a:t>
            </a:r>
          </a:p>
          <a:p>
            <a:pPr marL="1257300" lvl="2"/>
            <a:r>
              <a:rPr lang="en-US" sz="1800">
                <a:solidFill>
                  <a:srgbClr val="000000"/>
                </a:solidFill>
                <a:effectLst/>
              </a:rPr>
              <a:t> Being Active</a:t>
            </a:r>
          </a:p>
          <a:p>
            <a:pPr marL="1257300" lvl="2"/>
            <a:r>
              <a:rPr lang="en-US" sz="1800">
                <a:solidFill>
                  <a:srgbClr val="000000"/>
                </a:solidFill>
                <a:effectLst/>
              </a:rPr>
              <a:t> Monitoring Blood Sugars</a:t>
            </a:r>
          </a:p>
          <a:p>
            <a:pPr marL="1257300" lvl="2"/>
            <a:r>
              <a:rPr lang="en-US" sz="1800">
                <a:solidFill>
                  <a:srgbClr val="000000"/>
                </a:solidFill>
                <a:effectLst/>
              </a:rPr>
              <a:t> Taking medication</a:t>
            </a:r>
          </a:p>
          <a:p>
            <a:pPr marL="1257300" lvl="2"/>
            <a:r>
              <a:rPr lang="en-US" sz="1800">
                <a:solidFill>
                  <a:srgbClr val="000000"/>
                </a:solidFill>
                <a:effectLst/>
              </a:rPr>
              <a:t> Problem solving</a:t>
            </a:r>
          </a:p>
          <a:p>
            <a:pPr marL="1257300" lvl="2"/>
            <a:r>
              <a:rPr lang="en-US" sz="1800">
                <a:solidFill>
                  <a:srgbClr val="000000"/>
                </a:solidFill>
                <a:effectLst/>
              </a:rPr>
              <a:t> Reducing Risks</a:t>
            </a:r>
          </a:p>
          <a:p>
            <a:pPr marL="1257300" lvl="2"/>
            <a:r>
              <a:rPr lang="en-US" sz="1800">
                <a:solidFill>
                  <a:srgbClr val="000000"/>
                </a:solidFill>
                <a:effectLst/>
              </a:rPr>
              <a:t> Healthy Coping</a:t>
            </a:r>
          </a:p>
          <a:p>
            <a:pPr marL="457200" marR="0" indent="0">
              <a:spcBef>
                <a:spcPts val="0"/>
              </a:spcBef>
              <a:spcAft>
                <a:spcPts val="800"/>
              </a:spcAft>
              <a:buNone/>
            </a:pPr>
            <a:r>
              <a:rPr lang="en-US" sz="1800">
                <a:solidFill>
                  <a:srgbClr val="000000"/>
                </a:solidFill>
                <a:effectLst/>
              </a:rPr>
              <a:t> </a:t>
            </a:r>
          </a:p>
        </p:txBody>
      </p:sp>
      <p:sp>
        <p:nvSpPr>
          <p:cNvPr id="27"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Graphic 17" descr="Run">
            <a:extLst>
              <a:ext uri="{FF2B5EF4-FFF2-40B4-BE49-F238E27FC236}">
                <a16:creationId xmlns:a16="http://schemas.microsoft.com/office/drawing/2014/main" id="{585ED771-6202-43A3-B413-71617333D6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708392" y="1819656"/>
            <a:ext cx="4142232" cy="4142232"/>
          </a:xfrm>
          <a:prstGeom prst="rect">
            <a:avLst/>
          </a:prstGeom>
        </p:spPr>
      </p:pic>
    </p:spTree>
    <p:extLst>
      <p:ext uri="{BB962C8B-B14F-4D97-AF65-F5344CB8AC3E}">
        <p14:creationId xmlns:p14="http://schemas.microsoft.com/office/powerpoint/2010/main" val="459581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4116ABF-CCAE-463C-B6B4-91F74EEA98DA}"/>
              </a:ext>
            </a:extLst>
          </p:cNvPr>
          <p:cNvSpPr>
            <a:spLocks noGrp="1"/>
          </p:cNvSpPr>
          <p:nvPr>
            <p:ph type="title"/>
          </p:nvPr>
        </p:nvSpPr>
        <p:spPr>
          <a:xfrm>
            <a:off x="640079" y="2053641"/>
            <a:ext cx="3669161" cy="2760098"/>
          </a:xfrm>
        </p:spPr>
        <p:txBody>
          <a:bodyPr>
            <a:normAutofit/>
          </a:bodyPr>
          <a:lstStyle/>
          <a:p>
            <a:pPr algn="ctr"/>
            <a:r>
              <a:rPr lang="en-US" dirty="0">
                <a:solidFill>
                  <a:srgbClr val="FFFFFF"/>
                </a:solidFill>
              </a:rPr>
              <a:t>3 Take away Points!</a:t>
            </a:r>
          </a:p>
        </p:txBody>
      </p:sp>
      <p:sp>
        <p:nvSpPr>
          <p:cNvPr id="17" name="Content Placeholder 2">
            <a:extLst>
              <a:ext uri="{FF2B5EF4-FFF2-40B4-BE49-F238E27FC236}">
                <a16:creationId xmlns:a16="http://schemas.microsoft.com/office/drawing/2014/main" id="{5D9D9A08-8AA6-4480-8C03-8596A6D21589}"/>
              </a:ext>
            </a:extLst>
          </p:cNvPr>
          <p:cNvSpPr>
            <a:spLocks noGrp="1"/>
          </p:cNvSpPr>
          <p:nvPr>
            <p:ph idx="1"/>
          </p:nvPr>
        </p:nvSpPr>
        <p:spPr>
          <a:xfrm>
            <a:off x="6090574" y="801866"/>
            <a:ext cx="5306084" cy="5230634"/>
          </a:xfrm>
        </p:spPr>
        <p:txBody>
          <a:bodyPr anchor="ctr">
            <a:normAutofit/>
          </a:bodyPr>
          <a:lstStyle/>
          <a:p>
            <a:pPr>
              <a:lnSpc>
                <a:spcPct val="150000"/>
              </a:lnSpc>
            </a:pPr>
            <a:r>
              <a:rPr lang="en-US" sz="2400" i="1" dirty="0">
                <a:solidFill>
                  <a:srgbClr val="000000"/>
                </a:solidFill>
              </a:rPr>
              <a:t>You have to learn how to take care of yourself.</a:t>
            </a:r>
          </a:p>
          <a:p>
            <a:pPr>
              <a:lnSpc>
                <a:spcPct val="150000"/>
              </a:lnSpc>
            </a:pPr>
            <a:r>
              <a:rPr lang="en-US" sz="2400" i="1" dirty="0">
                <a:solidFill>
                  <a:srgbClr val="000000"/>
                </a:solidFill>
              </a:rPr>
              <a:t>Get all of the information that you can to help you stay healthy.</a:t>
            </a:r>
          </a:p>
          <a:p>
            <a:pPr>
              <a:lnSpc>
                <a:spcPct val="150000"/>
              </a:lnSpc>
            </a:pPr>
            <a:r>
              <a:rPr lang="en-US" sz="2400" i="1" dirty="0">
                <a:solidFill>
                  <a:srgbClr val="000000"/>
                </a:solidFill>
              </a:rPr>
              <a:t>Make the time for your self-care.</a:t>
            </a:r>
          </a:p>
        </p:txBody>
      </p:sp>
    </p:spTree>
    <p:extLst>
      <p:ext uri="{BB962C8B-B14F-4D97-AF65-F5344CB8AC3E}">
        <p14:creationId xmlns:p14="http://schemas.microsoft.com/office/powerpoint/2010/main" val="248343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9">
            <a:extLst>
              <a:ext uri="{FF2B5EF4-FFF2-40B4-BE49-F238E27FC236}">
                <a16:creationId xmlns:a16="http://schemas.microsoft.com/office/drawing/2014/main" id="{A440A548-C0D4-4418-940E-EDC2F1D9A5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1">
            <a:extLst>
              <a:ext uri="{FF2B5EF4-FFF2-40B4-BE49-F238E27FC236}">
                <a16:creationId xmlns:a16="http://schemas.microsoft.com/office/drawing/2014/main" id="{E708B267-8CD2-4684-A57B-9F10707692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53A477A-2806-45FA-B513-F6D43E668471}"/>
              </a:ext>
            </a:extLst>
          </p:cNvPr>
          <p:cNvSpPr>
            <a:spLocks noGrp="1"/>
          </p:cNvSpPr>
          <p:nvPr>
            <p:ph type="title"/>
          </p:nvPr>
        </p:nvSpPr>
        <p:spPr>
          <a:xfrm>
            <a:off x="6617740" y="802955"/>
            <a:ext cx="4766330" cy="1454051"/>
          </a:xfrm>
        </p:spPr>
        <p:txBody>
          <a:bodyPr vert="horz" lIns="91440" tIns="45720" rIns="91440" bIns="45720" rtlCol="0">
            <a:normAutofit/>
          </a:bodyPr>
          <a:lstStyle/>
          <a:p>
            <a:r>
              <a:rPr lang="en-US" sz="3300" kern="1200" dirty="0">
                <a:solidFill>
                  <a:schemeClr val="tx2"/>
                </a:solidFill>
                <a:latin typeface="+mj-lt"/>
                <a:ea typeface="+mj-ea"/>
                <a:cs typeface="+mj-cs"/>
              </a:rPr>
              <a:t>AADE7</a:t>
            </a:r>
            <a:br>
              <a:rPr lang="en-US" sz="3300" kern="1200" dirty="0">
                <a:solidFill>
                  <a:schemeClr val="tx2"/>
                </a:solidFill>
                <a:latin typeface="+mj-lt"/>
                <a:ea typeface="+mj-ea"/>
                <a:cs typeface="+mj-cs"/>
              </a:rPr>
            </a:br>
            <a:r>
              <a:rPr lang="en-US" sz="3300" kern="1200" dirty="0">
                <a:solidFill>
                  <a:schemeClr val="tx2"/>
                </a:solidFill>
                <a:latin typeface="+mj-lt"/>
                <a:ea typeface="+mj-ea"/>
                <a:cs typeface="+mj-cs"/>
              </a:rPr>
              <a:t>Self-Care</a:t>
            </a:r>
            <a:br>
              <a:rPr lang="en-US" sz="3300" kern="1200" dirty="0">
                <a:solidFill>
                  <a:schemeClr val="tx2"/>
                </a:solidFill>
                <a:latin typeface="+mj-lt"/>
                <a:ea typeface="+mj-ea"/>
                <a:cs typeface="+mj-cs"/>
              </a:rPr>
            </a:br>
            <a:r>
              <a:rPr lang="en-US" sz="3300" kern="1200" dirty="0">
                <a:solidFill>
                  <a:schemeClr val="tx2"/>
                </a:solidFill>
                <a:latin typeface="+mj-lt"/>
                <a:ea typeface="+mj-ea"/>
                <a:cs typeface="+mj-cs"/>
              </a:rPr>
              <a:t>Behaviors</a:t>
            </a:r>
          </a:p>
        </p:txBody>
      </p:sp>
      <p:grpSp>
        <p:nvGrpSpPr>
          <p:cNvPr id="34" name="Group 33">
            <a:extLst>
              <a:ext uri="{FF2B5EF4-FFF2-40B4-BE49-F238E27FC236}">
                <a16:creationId xmlns:a16="http://schemas.microsoft.com/office/drawing/2014/main" id="{41E5AB36-9328-47E9-95AD-E38AC1C0E18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35" name="Freeform: Shape 34">
              <a:extLst>
                <a:ext uri="{FF2B5EF4-FFF2-40B4-BE49-F238E27FC236}">
                  <a16:creationId xmlns:a16="http://schemas.microsoft.com/office/drawing/2014/main" id="{4532450F-A219-4BF5-88FA-A47084237C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035AC662-4000-411A-9E33-6A4B6C0FCB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D01D44A9-1D51-461B-A228-06F6C500B0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Graphic 17" descr="Run">
            <a:extLst>
              <a:ext uri="{FF2B5EF4-FFF2-40B4-BE49-F238E27FC236}">
                <a16:creationId xmlns:a16="http://schemas.microsoft.com/office/drawing/2014/main" id="{585ED771-6202-43A3-B413-71617333D6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74437" y="1700784"/>
            <a:ext cx="3785616" cy="3785616"/>
          </a:xfrm>
          <a:prstGeom prst="rect">
            <a:avLst/>
          </a:prstGeom>
        </p:spPr>
      </p:pic>
      <p:sp>
        <p:nvSpPr>
          <p:cNvPr id="5" name="Content Placeholder 4">
            <a:extLst>
              <a:ext uri="{FF2B5EF4-FFF2-40B4-BE49-F238E27FC236}">
                <a16:creationId xmlns:a16="http://schemas.microsoft.com/office/drawing/2014/main" id="{27C8917D-57BF-41F3-B31D-FA06D7225CD0}"/>
              </a:ext>
            </a:extLst>
          </p:cNvPr>
          <p:cNvSpPr>
            <a:spLocks noGrp="1"/>
          </p:cNvSpPr>
          <p:nvPr>
            <p:ph idx="1"/>
          </p:nvPr>
        </p:nvSpPr>
        <p:spPr>
          <a:xfrm>
            <a:off x="6621072" y="2421683"/>
            <a:ext cx="4765949" cy="3633362"/>
          </a:xfrm>
        </p:spPr>
        <p:txBody>
          <a:bodyPr vert="horz" lIns="91440" tIns="45720" rIns="91440" bIns="45720" rtlCol="0" anchor="t">
            <a:normAutofit/>
          </a:bodyPr>
          <a:lstStyle/>
          <a:p>
            <a:pPr marL="0" marR="0" indent="0">
              <a:spcBef>
                <a:spcPts val="0"/>
              </a:spcBef>
              <a:spcAft>
                <a:spcPts val="800"/>
              </a:spcAft>
              <a:buNone/>
            </a:pPr>
            <a:endParaRPr lang="en-US" sz="1800" dirty="0">
              <a:solidFill>
                <a:schemeClr val="tx2"/>
              </a:solidFill>
              <a:effectLst/>
            </a:endParaRPr>
          </a:p>
          <a:p>
            <a:pPr marL="1257300" lvl="2"/>
            <a:r>
              <a:rPr lang="en-US" sz="1800" b="1" dirty="0">
                <a:solidFill>
                  <a:schemeClr val="tx2"/>
                </a:solidFill>
                <a:effectLst/>
              </a:rPr>
              <a:t> </a:t>
            </a:r>
            <a:r>
              <a:rPr lang="en-US" sz="2400" dirty="0">
                <a:solidFill>
                  <a:schemeClr val="tx2"/>
                </a:solidFill>
                <a:effectLst/>
              </a:rPr>
              <a:t>Healthy Eating</a:t>
            </a:r>
          </a:p>
          <a:p>
            <a:pPr marL="1257300" lvl="2"/>
            <a:r>
              <a:rPr lang="en-US" sz="2400" dirty="0">
                <a:solidFill>
                  <a:schemeClr val="tx2"/>
                </a:solidFill>
                <a:effectLst/>
              </a:rPr>
              <a:t> Being Active</a:t>
            </a:r>
          </a:p>
          <a:p>
            <a:pPr marL="1257300" lvl="2"/>
            <a:r>
              <a:rPr lang="en-US" sz="2400" dirty="0">
                <a:solidFill>
                  <a:schemeClr val="tx2"/>
                </a:solidFill>
                <a:effectLst/>
              </a:rPr>
              <a:t> Monitoring Blood Sugars</a:t>
            </a:r>
          </a:p>
          <a:p>
            <a:pPr marL="1257300" lvl="2"/>
            <a:r>
              <a:rPr lang="en-US" sz="2400" dirty="0">
                <a:solidFill>
                  <a:schemeClr val="tx2"/>
                </a:solidFill>
                <a:effectLst/>
              </a:rPr>
              <a:t> Taking medication</a:t>
            </a:r>
          </a:p>
          <a:p>
            <a:pPr marL="1257300" lvl="2"/>
            <a:r>
              <a:rPr lang="en-US" sz="2400" dirty="0">
                <a:solidFill>
                  <a:schemeClr val="tx2"/>
                </a:solidFill>
                <a:effectLst/>
              </a:rPr>
              <a:t> Problem solving</a:t>
            </a:r>
          </a:p>
          <a:p>
            <a:pPr marL="1257300" lvl="2"/>
            <a:r>
              <a:rPr lang="en-US" sz="2400" dirty="0">
                <a:solidFill>
                  <a:schemeClr val="tx2"/>
                </a:solidFill>
                <a:effectLst/>
              </a:rPr>
              <a:t> Reducing Risks</a:t>
            </a:r>
          </a:p>
          <a:p>
            <a:pPr marL="1257300" lvl="2"/>
            <a:r>
              <a:rPr lang="en-US" sz="2400" dirty="0">
                <a:solidFill>
                  <a:schemeClr val="tx2"/>
                </a:solidFill>
                <a:effectLst/>
              </a:rPr>
              <a:t> Healthy Coping</a:t>
            </a:r>
          </a:p>
          <a:p>
            <a:pPr marL="457200" marR="0" indent="0">
              <a:spcBef>
                <a:spcPts val="0"/>
              </a:spcBef>
              <a:spcAft>
                <a:spcPts val="800"/>
              </a:spcAft>
              <a:buNone/>
            </a:pPr>
            <a:r>
              <a:rPr lang="en-US" sz="2400" dirty="0">
                <a:solidFill>
                  <a:schemeClr val="tx2"/>
                </a:solidFill>
                <a:effectLst/>
              </a:rPr>
              <a:t> </a:t>
            </a:r>
          </a:p>
        </p:txBody>
      </p:sp>
    </p:spTree>
    <p:extLst>
      <p:ext uri="{BB962C8B-B14F-4D97-AF65-F5344CB8AC3E}">
        <p14:creationId xmlns:p14="http://schemas.microsoft.com/office/powerpoint/2010/main" val="413438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A1CE7E8-C3B5-4FC9-9A24-969A01765B94}"/>
              </a:ext>
            </a:extLst>
          </p:cNvPr>
          <p:cNvSpPr>
            <a:spLocks noGrp="1"/>
          </p:cNvSpPr>
          <p:nvPr>
            <p:ph type="title"/>
          </p:nvPr>
        </p:nvSpPr>
        <p:spPr>
          <a:xfrm>
            <a:off x="934872" y="982272"/>
            <a:ext cx="3388419" cy="4560970"/>
          </a:xfrm>
        </p:spPr>
        <p:txBody>
          <a:bodyPr>
            <a:normAutofit/>
          </a:bodyPr>
          <a:lstStyle/>
          <a:p>
            <a:r>
              <a:rPr lang="en-US" sz="4000" b="1" kern="1800" dirty="0">
                <a:solidFill>
                  <a:srgbClr val="FEFFFF"/>
                </a:solidFill>
                <a:effectLst/>
                <a:latin typeface="Helvetica" panose="020B0604020202020204" pitchFamily="34" charset="0"/>
                <a:ea typeface="Times New Roman" panose="02020603050405020304" pitchFamily="18" charset="0"/>
                <a:cs typeface="Times New Roman" panose="02020603050405020304" pitchFamily="18" charset="0"/>
              </a:rPr>
              <a:t>AADE7 Self-Care Behaviors</a:t>
            </a:r>
            <a:r>
              <a:rPr lang="en-US" sz="4000" b="1" kern="1800" baseline="30000" dirty="0">
                <a:solidFill>
                  <a:srgbClr val="FEFFFF"/>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4000" dirty="0">
                <a:solidFill>
                  <a:srgbClr val="FEFFFF"/>
                </a:solidFill>
                <a:effectLst/>
                <a:latin typeface="Calibri" panose="020F0502020204030204" pitchFamily="34" charset="0"/>
                <a:ea typeface="Calibri" panose="020F0502020204030204" pitchFamily="34" charset="0"/>
                <a:cs typeface="Times New Roman" panose="02020603050405020304" pitchFamily="18" charset="0"/>
              </a:rPr>
              <a:t/>
            </a:r>
            <a:br>
              <a:rPr lang="en-US" sz="4000" dirty="0">
                <a:solidFill>
                  <a:srgbClr val="FE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4000" dirty="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63C41A4-6E65-48D7-983D-3E80DA550F50}"/>
              </a:ext>
            </a:extLst>
          </p:cNvPr>
          <p:cNvSpPr>
            <a:spLocks noGrp="1"/>
          </p:cNvSpPr>
          <p:nvPr>
            <p:ph idx="1"/>
          </p:nvPr>
        </p:nvSpPr>
        <p:spPr>
          <a:xfrm>
            <a:off x="5221862" y="1719618"/>
            <a:ext cx="5948831" cy="4334629"/>
          </a:xfrm>
        </p:spPr>
        <p:txBody>
          <a:bodyPr anchor="ctr">
            <a:normAutofit/>
          </a:bodyPr>
          <a:lstStyle/>
          <a:p>
            <a:pPr marL="0" marR="0">
              <a:spcBef>
                <a:spcPts val="0"/>
              </a:spcBef>
              <a:spcAft>
                <a:spcPts val="800"/>
              </a:spcAft>
            </a:pPr>
            <a:r>
              <a:rPr lang="en-US" sz="2400" dirty="0">
                <a:solidFill>
                  <a:srgbClr val="FEFFFF"/>
                </a:solidFill>
                <a:effectLst/>
                <a:latin typeface="Helvetica" panose="020B0604020202020204" pitchFamily="34" charset="0"/>
                <a:ea typeface="Times New Roman" panose="02020603050405020304" pitchFamily="18" charset="0"/>
                <a:cs typeface="Times New Roman" panose="02020603050405020304" pitchFamily="18" charset="0"/>
              </a:rPr>
              <a:t>Diabetes is a complex and serious disease, and managing it every day can be challenging. To help you, diabetes care and education specialists have developed seven key areas to focus on. A diabetes care and education specialist can help you set priorities and coach you on each of these areas.</a:t>
            </a:r>
            <a:endParaRPr lang="en-US" sz="2400" dirty="0">
              <a:solidFill>
                <a:srgbClr val="FEFFF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rgbClr val="FEFFFF"/>
              </a:solidFill>
            </a:endParaRPr>
          </a:p>
        </p:txBody>
      </p:sp>
    </p:spTree>
    <p:extLst>
      <p:ext uri="{BB962C8B-B14F-4D97-AF65-F5344CB8AC3E}">
        <p14:creationId xmlns:p14="http://schemas.microsoft.com/office/powerpoint/2010/main" val="2542783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D091-DEE1-42FA-A5FD-12BB63DD11E1}"/>
              </a:ext>
            </a:extLst>
          </p:cNvPr>
          <p:cNvSpPr>
            <a:spLocks noGrp="1"/>
          </p:cNvSpPr>
          <p:nvPr>
            <p:ph type="title"/>
          </p:nvPr>
        </p:nvSpPr>
        <p:spPr/>
        <p:txBody>
          <a:bodyPr/>
          <a:lstStyle/>
          <a:p>
            <a:pPr algn="ctr"/>
            <a:r>
              <a:rPr lang="en-US" dirty="0">
                <a:solidFill>
                  <a:schemeClr val="accent1"/>
                </a:solidFill>
              </a:rPr>
              <a:t>Healthy Eating</a:t>
            </a:r>
          </a:p>
        </p:txBody>
      </p:sp>
      <p:sp>
        <p:nvSpPr>
          <p:cNvPr id="3" name="Content Placeholder 2">
            <a:extLst>
              <a:ext uri="{FF2B5EF4-FFF2-40B4-BE49-F238E27FC236}">
                <a16:creationId xmlns:a16="http://schemas.microsoft.com/office/drawing/2014/main" id="{93349610-2BE2-48FF-874E-211C92860474}"/>
              </a:ext>
            </a:extLst>
          </p:cNvPr>
          <p:cNvSpPr>
            <a:spLocks noGrp="1"/>
          </p:cNvSpPr>
          <p:nvPr>
            <p:ph idx="1"/>
          </p:nvPr>
        </p:nvSpPr>
        <p:spPr/>
        <p:txBody>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Healthy Eating is one of the self-management behaviors for people with diabetes, prediabetes or cardiometabolic disease. </a:t>
            </a: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However, what is healthy eating? Eating healthy can fit all tastes and traditions while choosing a variety of nutritious foods and beverages.</a:t>
            </a: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Be mindful of added sugars, saturated and trans fats, sodium and alcohol.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u="sng"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There are 3 main types of nutrients in food: </a:t>
            </a:r>
          </a:p>
          <a:p>
            <a:pPr marL="457200" lvl="1">
              <a:lnSpc>
                <a:spcPct val="107000"/>
              </a:lnSpc>
              <a:spcBef>
                <a:spcPts val="0"/>
              </a:spcBef>
              <a:spcAft>
                <a:spcPts val="800"/>
              </a:spcAft>
            </a:pPr>
            <a:r>
              <a:rPr lang="en-US" sz="1600" b="1" u="sng"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carbohydrates, proteins and fats.</a:t>
            </a:r>
            <a:r>
              <a:rPr lang="en-US" sz="16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Including some portion of all 3 in each meal, helps round out a healthy plan for improving blood glucose (sugar) and lipid (fat) levels. No one eating pattern fits everyone.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54201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descr="AADE7 Webpage Graphic_v3">
            <a:extLst>
              <a:ext uri="{FF2B5EF4-FFF2-40B4-BE49-F238E27FC236}">
                <a16:creationId xmlns:a16="http://schemas.microsoft.com/office/drawing/2014/main" id="{0BC68418-47F7-4744-963A-C402DBDEC2E1}"/>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843" r="1487"/>
          <a:stretch/>
        </p:blipFill>
        <p:spPr bwMode="auto">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p:spPr>
      </p:pic>
    </p:spTree>
    <p:extLst>
      <p:ext uri="{BB962C8B-B14F-4D97-AF65-F5344CB8AC3E}">
        <p14:creationId xmlns:p14="http://schemas.microsoft.com/office/powerpoint/2010/main" val="397918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7D601-E1B1-4BB0-9855-C2D4B845F4A0}"/>
              </a:ext>
            </a:extLst>
          </p:cNvPr>
          <p:cNvSpPr>
            <a:spLocks noGrp="1"/>
          </p:cNvSpPr>
          <p:nvPr>
            <p:ph type="title"/>
          </p:nvPr>
        </p:nvSpPr>
        <p:spPr/>
        <p:txBody>
          <a:bodyPr/>
          <a:lstStyle/>
          <a:p>
            <a:pPr algn="ctr"/>
            <a:r>
              <a:rPr lang="en-US" dirty="0">
                <a:solidFill>
                  <a:schemeClr val="accent1"/>
                </a:solidFill>
              </a:rPr>
              <a:t>Healthy Eating</a:t>
            </a:r>
          </a:p>
        </p:txBody>
      </p:sp>
      <p:sp>
        <p:nvSpPr>
          <p:cNvPr id="3" name="Content Placeholder 2">
            <a:extLst>
              <a:ext uri="{FF2B5EF4-FFF2-40B4-BE49-F238E27FC236}">
                <a16:creationId xmlns:a16="http://schemas.microsoft.com/office/drawing/2014/main" id="{FCFD1F61-207C-40ED-A146-773D32DEADE0}"/>
              </a:ext>
            </a:extLst>
          </p:cNvPr>
          <p:cNvSpPr>
            <a:spLocks noGrp="1"/>
          </p:cNvSpPr>
          <p:nvPr>
            <p:ph idx="1"/>
          </p:nvPr>
        </p:nvSpPr>
        <p:spPr/>
        <p:txBody>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Collaborating with a diabetes care and education specialist, registered dietitian-nutritionist and others on your healthcare team to formulate a plan that fits your personal preferences and health needs can assist you to: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Set realistic, achievable healthy eating goals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Consider different healthy eating options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Develop a meal plan that fits you</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Learn about appropriate portions/serving sizes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Understand the Nutrition Facts Label to make healthy choices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Know your carbohydrate foods and portions to avoid blood glucose spikes or drops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 aware of sodium and saturated/trans-fat content of foods/beverages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Adjust meal plan for physical activity, holidays and travel</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4005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2CC6-3437-4F58-892F-633ABE56AB10}"/>
              </a:ext>
            </a:extLst>
          </p:cNvPr>
          <p:cNvSpPr>
            <a:spLocks noGrp="1"/>
          </p:cNvSpPr>
          <p:nvPr>
            <p:ph type="title"/>
          </p:nvPr>
        </p:nvSpPr>
        <p:spPr>
          <a:xfrm>
            <a:off x="838200" y="462844"/>
            <a:ext cx="10515600" cy="519288"/>
          </a:xfrm>
        </p:spPr>
        <p:txBody>
          <a:bodyPr>
            <a:normAutofit fontScale="90000"/>
          </a:bodyPr>
          <a:lstStyle/>
          <a:p>
            <a:pPr algn="ctr"/>
            <a:r>
              <a:rPr lang="en-US" sz="3200" b="1" kern="1800" dirty="0">
                <a:solidFill>
                  <a:srgbClr val="3E54A7"/>
                </a:solidFill>
                <a:effectLst/>
                <a:ea typeface="Times New Roman" panose="02020603050405020304" pitchFamily="18" charset="0"/>
                <a:cs typeface="Times New Roman" panose="02020603050405020304" pitchFamily="18" charset="0"/>
              </a:rPr>
              <a:t/>
            </a:r>
            <a:br>
              <a:rPr lang="en-US" sz="3200" b="1" kern="1800" dirty="0">
                <a:solidFill>
                  <a:srgbClr val="3E54A7"/>
                </a:solidFill>
                <a:effectLst/>
                <a:ea typeface="Times New Roman" panose="02020603050405020304" pitchFamily="18" charset="0"/>
                <a:cs typeface="Times New Roman" panose="02020603050405020304" pitchFamily="18" charset="0"/>
              </a:rPr>
            </a:br>
            <a:r>
              <a:rPr lang="en-US" b="1" kern="1800" dirty="0">
                <a:solidFill>
                  <a:srgbClr val="3E54A7"/>
                </a:solidFill>
                <a:effectLst/>
                <a:ea typeface="Times New Roman" panose="02020603050405020304" pitchFamily="18" charset="0"/>
                <a:cs typeface="Times New Roman" panose="02020603050405020304" pitchFamily="18" charset="0"/>
              </a:rPr>
              <a:t>Being Active</a:t>
            </a: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B086FC1-CE56-4AB7-8B4C-04EF919E2FFF}"/>
              </a:ext>
            </a:extLst>
          </p:cNvPr>
          <p:cNvSpPr>
            <a:spLocks noGrp="1"/>
          </p:cNvSpPr>
          <p:nvPr>
            <p:ph idx="1"/>
          </p:nvPr>
        </p:nvSpPr>
        <p:spPr>
          <a:xfrm>
            <a:off x="838200" y="1196622"/>
            <a:ext cx="10515600" cy="4980341"/>
          </a:xfrm>
        </p:spPr>
        <p:txBody>
          <a:bodyPr>
            <a:normAutofit fontScale="85000" lnSpcReduction="20000"/>
          </a:bodyPr>
          <a:lstStyle/>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Being active includes all the ways you move your body and decrease the time you spend sitting. If you have diabetes, it can also help keep your blood glucose closer to ideal target levels and reduce or prevent health issues now and in the future.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Being active is an important part of staying healthy. It gets your heart rate up, uses up calories, and strengthens your muscles and bones. Best of all, being active can help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Lose body fat</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Get more fit</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Boost muscle strength and aerobic endurance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Lower blood glucose</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Enhance your mood</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Improve blood pressure and cholesterol</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Feel less stressed or anxious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Reduce your chances of dying early</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If you’re already active, great – just think about moving more all day long to rev up your metabolism. If you are inactive and out of shape now, you have the most to gain by moving even a little more. Take small steps to add more movement into your daily lifestyle. In time, you will find that you are feeling better and ready to do even more.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Any amount of physical activity is better than none at all. Making physical activity part of your daily lifestyle uses up calories even if it’s not part of a structured exercise plan; so, get creative!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3547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0D5F98-E1C3-42FA-A950-E6BC6A6E64EC}"/>
              </a:ext>
            </a:extLst>
          </p:cNvPr>
          <p:cNvSpPr>
            <a:spLocks noGrp="1"/>
          </p:cNvSpPr>
          <p:nvPr>
            <p:ph type="title"/>
          </p:nvPr>
        </p:nvSpPr>
        <p:spPr>
          <a:xfrm>
            <a:off x="838200" y="562271"/>
            <a:ext cx="10515600" cy="1128417"/>
          </a:xfrm>
        </p:spPr>
        <p:txBody>
          <a:bodyPr vert="horz" lIns="91440" tIns="45720" rIns="91440" bIns="45720" rtlCol="0" anchor="ctr">
            <a:normAutofit/>
          </a:bodyPr>
          <a:lstStyle/>
          <a:p>
            <a:pPr algn="ctr"/>
            <a:r>
              <a:rPr lang="en-US" sz="5200" dirty="0"/>
              <a:t>Being Active</a:t>
            </a:r>
          </a:p>
        </p:txBody>
      </p:sp>
      <p:pic>
        <p:nvPicPr>
          <p:cNvPr id="4" name="Content Placeholder 3">
            <a:extLst>
              <a:ext uri="{FF2B5EF4-FFF2-40B4-BE49-F238E27FC236}">
                <a16:creationId xmlns:a16="http://schemas.microsoft.com/office/drawing/2014/main" id="{D9CC3C2C-E066-4D9C-A408-F3AD9A4C4C7E}"/>
              </a:ext>
            </a:extLst>
          </p:cNvPr>
          <p:cNvPicPr>
            <a:picLocks noGrp="1"/>
          </p:cNvPicPr>
          <p:nvPr>
            <p:ph idx="1"/>
          </p:nvPr>
        </p:nvPicPr>
        <p:blipFill rotWithShape="1">
          <a:blip r:embed="rId2">
            <a:extLst>
              <a:ext uri="{28A0092B-C50C-407E-A947-70E740481C1C}">
                <a14:useLocalDpi xmlns:a14="http://schemas.microsoft.com/office/drawing/2010/main" val="0"/>
              </a:ext>
            </a:extLst>
          </a:blip>
          <a:srcRect r="-1" b="12261"/>
          <a:stretch/>
        </p:blipFill>
        <p:spPr bwMode="auto">
          <a:xfrm>
            <a:off x="838200" y="1845426"/>
            <a:ext cx="10512547" cy="4450303"/>
          </a:xfrm>
          <a:prstGeom prst="rect">
            <a:avLst/>
          </a:prstGeom>
          <a:noFill/>
        </p:spPr>
      </p:pic>
    </p:spTree>
    <p:extLst>
      <p:ext uri="{BB962C8B-B14F-4D97-AF65-F5344CB8AC3E}">
        <p14:creationId xmlns:p14="http://schemas.microsoft.com/office/powerpoint/2010/main" val="728926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TotalTime>
  <Words>3453</Words>
  <Application>Microsoft Office PowerPoint</Application>
  <PresentationFormat>Widescreen</PresentationFormat>
  <Paragraphs>176</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Berlin Sans FB</vt:lpstr>
      <vt:lpstr>Calibri</vt:lpstr>
      <vt:lpstr>Calibri Light</vt:lpstr>
      <vt:lpstr>Courier New</vt:lpstr>
      <vt:lpstr>Helvetica</vt:lpstr>
      <vt:lpstr>Symbol</vt:lpstr>
      <vt:lpstr>Times New Roman</vt:lpstr>
      <vt:lpstr>Office Theme</vt:lpstr>
      <vt:lpstr>Diabetes Self-Care</vt:lpstr>
      <vt:lpstr>3 Take away Points</vt:lpstr>
      <vt:lpstr>AADE7 Self-Care Behaviors</vt:lpstr>
      <vt:lpstr>AADE7 Self-Care Behaviors® </vt:lpstr>
      <vt:lpstr>Healthy Eating</vt:lpstr>
      <vt:lpstr>PowerPoint Presentation</vt:lpstr>
      <vt:lpstr>Healthy Eating</vt:lpstr>
      <vt:lpstr> Being Active </vt:lpstr>
      <vt:lpstr>Being Active</vt:lpstr>
      <vt:lpstr>Being Active</vt:lpstr>
      <vt:lpstr> Monitoring </vt:lpstr>
      <vt:lpstr> More Than Blood Glucose   </vt:lpstr>
      <vt:lpstr> Taking Medication </vt:lpstr>
      <vt:lpstr>PowerPoint Presentation</vt:lpstr>
      <vt:lpstr>PowerPoint Presentation</vt:lpstr>
      <vt:lpstr> Problem Solving </vt:lpstr>
      <vt:lpstr>PowerPoint Presentation</vt:lpstr>
      <vt:lpstr>PowerPoint Presentation</vt:lpstr>
      <vt:lpstr>  Reducing Risks </vt:lpstr>
      <vt:lpstr>PowerPoint Presentation</vt:lpstr>
      <vt:lpstr>Recommended checks for maintaining your health </vt:lpstr>
      <vt:lpstr>PowerPoint Presentation</vt:lpstr>
      <vt:lpstr> Healthy Coping </vt:lpstr>
      <vt:lpstr>Healthy ways to cope with Stress</vt:lpstr>
      <vt:lpstr>PowerPoint Presentation</vt:lpstr>
      <vt:lpstr>AADE7 Self-Care Behaviors</vt:lpstr>
      <vt:lpstr>3 Take away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Self-Care</dc:title>
  <dc:creator>Katie Spear</dc:creator>
  <cp:lastModifiedBy>Ferrell, Heather</cp:lastModifiedBy>
  <cp:revision>4</cp:revision>
  <dcterms:created xsi:type="dcterms:W3CDTF">2020-11-18T23:42:18Z</dcterms:created>
  <dcterms:modified xsi:type="dcterms:W3CDTF">2020-11-24T21:30:45Z</dcterms:modified>
</cp:coreProperties>
</file>