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6421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2843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9264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65686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2107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98529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64950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31372" algn="l" defTabSz="4732843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9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ney" initials="D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A31"/>
    <a:srgbClr val="A4828B"/>
    <a:srgbClr val="450012"/>
    <a:srgbClr val="4D0518"/>
    <a:srgbClr val="5D0F24"/>
    <a:srgbClr val="550A1E"/>
    <a:srgbClr val="FFFFFF"/>
    <a:srgbClr val="632523"/>
    <a:srgbClr val="6381BD"/>
    <a:srgbClr val="003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4658"/>
  </p:normalViewPr>
  <p:slideViewPr>
    <p:cSldViewPr>
      <p:cViewPr varScale="1">
        <p:scale>
          <a:sx n="25" d="100"/>
          <a:sy n="25" d="100"/>
        </p:scale>
        <p:origin x="2424" y="168"/>
      </p:cViewPr>
      <p:guideLst>
        <p:guide orient="horz" pos="10369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5400" b="1" i="0" u="none" strike="noStrike" kern="1200" spc="0" baseline="0">
                <a:solidFill>
                  <a:srgbClr val="632523"/>
                </a:solidFill>
                <a:latin typeface="+mn-lt"/>
                <a:ea typeface="+mn-ea"/>
                <a:cs typeface="+mn-cs"/>
              </a:defRPr>
            </a:pPr>
            <a:r>
              <a:rPr lang="en-US" sz="5400" b="1" dirty="0">
                <a:solidFill>
                  <a:srgbClr val="6A1A31"/>
                </a:solidFill>
                <a:latin typeface="HelveticaNeueLT Std" panose="020B0604020202020204" pitchFamily="34" charset="0"/>
              </a:rPr>
              <a:t>Example Outcome</a:t>
            </a:r>
          </a:p>
        </c:rich>
      </c:tx>
      <c:layout>
        <c:manualLayout>
          <c:xMode val="edge"/>
          <c:yMode val="edge"/>
          <c:x val="0.27346414298696287"/>
          <c:y val="2.436222168520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5400" b="1" i="0" u="none" strike="noStrike" kern="1200" spc="0" baseline="0">
              <a:solidFill>
                <a:srgbClr val="63252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tx>
          <c:spPr>
            <a:solidFill>
              <a:srgbClr val="6A1A3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A1A31"/>
              </a:solidFill>
              <a:ln>
                <a:solidFill>
                  <a:srgbClr val="63252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7C-41B3-A26D-FAE70EB99853}"/>
              </c:ext>
            </c:extLst>
          </c:dPt>
          <c:dPt>
            <c:idx val="1"/>
            <c:invertIfNegative val="0"/>
            <c:bubble3D val="0"/>
            <c:spPr>
              <a:solidFill>
                <a:srgbClr val="6A1A31"/>
              </a:solidFill>
              <a:ln w="12700">
                <a:solidFill>
                  <a:srgbClr val="63252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7C-41B3-A26D-FAE70EB99853}"/>
              </c:ext>
            </c:extLst>
          </c:dPt>
          <c:dLbls>
            <c:dLbl>
              <c:idx val="0"/>
              <c:layout>
                <c:manualLayout>
                  <c:x val="1.5234203168063077E-2"/>
                  <c:y val="1.1366789284787298E-2"/>
                </c:manualLayout>
              </c:layout>
              <c:tx>
                <c:rich>
                  <a:bodyPr/>
                  <a:lstStyle/>
                  <a:p>
                    <a:fld id="{54718098-8FCB-4E18-8EFC-51248EB276E4}" type="VALUE">
                      <a:rPr lang="en-US">
                        <a:solidFill>
                          <a:srgbClr val="450012"/>
                        </a:solidFill>
                        <a:latin typeface="HelveticaNeueLT Std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17C-41B3-A26D-FAE70EB9985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303657C-F5B2-4D20-B177-DDBB37E774A3}" type="VALUE">
                      <a:rPr lang="en-US">
                        <a:solidFill>
                          <a:srgbClr val="450012"/>
                        </a:solidFill>
                        <a:latin typeface="HelveticaNeueLT Std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17C-41B3-A26D-FAE70EB998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rgbClr val="63252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Closeness Induction</c:v>
                </c:pt>
                <c:pt idx="1">
                  <c:v>Small Talk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73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7C-41B3-A26D-FAE70EB998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3088024"/>
        <c:axId val="412095832"/>
      </c:barChart>
      <c:catAx>
        <c:axId val="4130880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2095832"/>
        <c:crosses val="autoZero"/>
        <c:auto val="1"/>
        <c:lblAlgn val="ctr"/>
        <c:lblOffset val="100"/>
        <c:noMultiLvlLbl val="0"/>
      </c:catAx>
      <c:valAx>
        <c:axId val="412095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632523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rgbClr val="632523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dirty="0">
                    <a:solidFill>
                      <a:srgbClr val="450012"/>
                    </a:solidFill>
                  </a:rPr>
                  <a:t>SWLS</a:t>
                </a:r>
                <a:r>
                  <a:rPr lang="en-US" sz="3600" baseline="0" dirty="0">
                    <a:solidFill>
                      <a:srgbClr val="450012"/>
                    </a:solidFill>
                  </a:rPr>
                  <a:t> (</a:t>
                </a:r>
                <a:r>
                  <a:rPr lang="en-US" sz="3600" i="1" baseline="0" dirty="0" err="1">
                    <a:solidFill>
                      <a:srgbClr val="450012"/>
                    </a:solidFill>
                  </a:rPr>
                  <a:t>Mdn</a:t>
                </a:r>
                <a:r>
                  <a:rPr lang="en-US" sz="3600" i="0" baseline="0" dirty="0">
                    <a:solidFill>
                      <a:srgbClr val="450012"/>
                    </a:solidFill>
                  </a:rPr>
                  <a:t>)</a:t>
                </a:r>
                <a:endParaRPr lang="en-US" sz="3600" dirty="0">
                  <a:solidFill>
                    <a:srgbClr val="450012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rgbClr val="632523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rgbClr val="63252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088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632523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5400" b="1" i="0" u="none" strike="noStrike" kern="1200" spc="0" baseline="0">
                <a:solidFill>
                  <a:srgbClr val="632523"/>
                </a:solidFill>
                <a:latin typeface="+mn-lt"/>
                <a:ea typeface="+mn-ea"/>
                <a:cs typeface="+mn-cs"/>
              </a:defRPr>
            </a:pPr>
            <a:r>
              <a:rPr lang="en-US" sz="5400" b="1" dirty="0">
                <a:solidFill>
                  <a:srgbClr val="632523"/>
                </a:solidFill>
                <a:latin typeface="HelveticaNeueLT Std" panose="020B0604020202020204" pitchFamily="34" charset="0"/>
              </a:rPr>
              <a:t>Example Outcome</a:t>
            </a:r>
          </a:p>
        </c:rich>
      </c:tx>
      <c:layout>
        <c:manualLayout>
          <c:xMode val="edge"/>
          <c:yMode val="edge"/>
          <c:x val="0.27380684625717167"/>
          <c:y val="1.63357273425400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5400" b="1" i="0" u="none" strike="noStrike" kern="1200" spc="0" baseline="0">
              <a:solidFill>
                <a:srgbClr val="63252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tx>
          <c:spPr>
            <a:solidFill>
              <a:srgbClr val="6A1A31"/>
            </a:solidFill>
            <a:ln>
              <a:solidFill>
                <a:srgbClr val="63252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A1A31"/>
              </a:solidFill>
              <a:ln>
                <a:solidFill>
                  <a:srgbClr val="63252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28-4FA1-A467-3ABA39DE8039}"/>
              </c:ext>
            </c:extLst>
          </c:dPt>
          <c:dPt>
            <c:idx val="1"/>
            <c:invertIfNegative val="0"/>
            <c:bubble3D val="0"/>
            <c:spPr>
              <a:solidFill>
                <a:srgbClr val="6A1A31"/>
              </a:solidFill>
              <a:ln>
                <a:solidFill>
                  <a:srgbClr val="63252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28-4FA1-A467-3ABA39DE8039}"/>
              </c:ext>
            </c:extLst>
          </c:dPt>
          <c:cat>
            <c:strRef>
              <c:f>Sheet1!$B$1:$C$1</c:f>
              <c:strCache>
                <c:ptCount val="2"/>
                <c:pt idx="0">
                  <c:v>Closeness Induction</c:v>
                </c:pt>
                <c:pt idx="1">
                  <c:v>Small Talk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73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28-4FA1-A467-3ABA39DE8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2819208"/>
        <c:axId val="413808776"/>
      </c:barChart>
      <c:catAx>
        <c:axId val="412819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808776"/>
        <c:crosses val="autoZero"/>
        <c:auto val="1"/>
        <c:lblAlgn val="ctr"/>
        <c:lblOffset val="100"/>
        <c:noMultiLvlLbl val="0"/>
      </c:catAx>
      <c:valAx>
        <c:axId val="413808776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rgbClr val="632523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rgbClr val="632523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baseline="0" dirty="0">
                    <a:solidFill>
                      <a:srgbClr val="632523"/>
                    </a:solidFill>
                    <a:latin typeface="HelveticaNeueLT Std" panose="020B0604020202020204" pitchFamily="34" charset="0"/>
                  </a:rPr>
                  <a:t>Beats per Minute </a:t>
                </a:r>
                <a:r>
                  <a:rPr lang="en-US" sz="3600" i="1" baseline="0" dirty="0">
                    <a:solidFill>
                      <a:srgbClr val="632523"/>
                    </a:solidFill>
                    <a:latin typeface="HelveticaNeueLT Std" panose="020B0604020202020204" pitchFamily="34" charset="0"/>
                  </a:rPr>
                  <a:t>(M)</a:t>
                </a:r>
                <a:endParaRPr lang="en-US" sz="3600" i="1" dirty="0">
                  <a:solidFill>
                    <a:srgbClr val="632523"/>
                  </a:solidFill>
                  <a:latin typeface="HelveticaNeueLT Std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rgbClr val="632523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rgbClr val="63252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819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632523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4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3" y="18653761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29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58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87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16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46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75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04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33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4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9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6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3" y="1318266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4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7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8918">
                <a:solidFill>
                  <a:schemeClr val="tx1">
                    <a:tint val="75000"/>
                  </a:schemeClr>
                </a:solidFill>
              </a:defRPr>
            </a:lvl1pPr>
            <a:lvl2pPr marL="2029206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2pPr>
            <a:lvl3pPr marL="4058413" indent="0">
              <a:buNone/>
              <a:defRPr sz="7117">
                <a:solidFill>
                  <a:schemeClr val="tx1">
                    <a:tint val="75000"/>
                  </a:schemeClr>
                </a:solidFill>
              </a:defRPr>
            </a:lvl3pPr>
            <a:lvl4pPr marL="6087619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4pPr>
            <a:lvl5pPr marL="8116826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5pPr>
            <a:lvl6pPr marL="10146032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6pPr>
            <a:lvl7pPr marL="12175239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7pPr>
            <a:lvl8pPr marL="14204445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8pPr>
            <a:lvl9pPr marL="16233651" indent="0">
              <a:buNone/>
              <a:defRPr sz="6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5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3"/>
          </a:xfrm>
        </p:spPr>
        <p:txBody>
          <a:bodyPr/>
          <a:lstStyle>
            <a:lvl1pPr>
              <a:defRPr sz="12434"/>
            </a:lvl1pPr>
            <a:lvl2pPr>
              <a:defRPr sz="10633"/>
            </a:lvl2pPr>
            <a:lvl3pPr>
              <a:defRPr sz="8918"/>
            </a:lvl3pPr>
            <a:lvl4pPr>
              <a:defRPr sz="7975"/>
            </a:lvl4pPr>
            <a:lvl5pPr>
              <a:defRPr sz="7975"/>
            </a:lvl5pPr>
            <a:lvl6pPr>
              <a:defRPr sz="7975"/>
            </a:lvl6pPr>
            <a:lvl7pPr>
              <a:defRPr sz="7975"/>
            </a:lvl7pPr>
            <a:lvl8pPr>
              <a:defRPr sz="7975"/>
            </a:lvl8pPr>
            <a:lvl9pPr>
              <a:defRPr sz="7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3"/>
          </a:xfrm>
        </p:spPr>
        <p:txBody>
          <a:bodyPr/>
          <a:lstStyle>
            <a:lvl1pPr>
              <a:defRPr sz="12434"/>
            </a:lvl1pPr>
            <a:lvl2pPr>
              <a:defRPr sz="10633"/>
            </a:lvl2pPr>
            <a:lvl3pPr>
              <a:defRPr sz="8918"/>
            </a:lvl3pPr>
            <a:lvl4pPr>
              <a:defRPr sz="7975"/>
            </a:lvl4pPr>
            <a:lvl5pPr>
              <a:defRPr sz="7975"/>
            </a:lvl5pPr>
            <a:lvl6pPr>
              <a:defRPr sz="7975"/>
            </a:lvl6pPr>
            <a:lvl7pPr>
              <a:defRPr sz="7975"/>
            </a:lvl7pPr>
            <a:lvl8pPr>
              <a:defRPr sz="7975"/>
            </a:lvl8pPr>
            <a:lvl9pPr>
              <a:defRPr sz="7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59" y="7368544"/>
            <a:ext cx="19392903" cy="3070858"/>
          </a:xfrm>
        </p:spPr>
        <p:txBody>
          <a:bodyPr anchor="b"/>
          <a:lstStyle>
            <a:lvl1pPr marL="0" indent="0">
              <a:buNone/>
              <a:defRPr sz="10633" b="1"/>
            </a:lvl1pPr>
            <a:lvl2pPr marL="2029206" indent="0">
              <a:buNone/>
              <a:defRPr sz="8918" b="1"/>
            </a:lvl2pPr>
            <a:lvl3pPr marL="4058413" indent="0">
              <a:buNone/>
              <a:defRPr sz="7975" b="1"/>
            </a:lvl3pPr>
            <a:lvl4pPr marL="6087619" indent="0">
              <a:buNone/>
              <a:defRPr sz="7117" b="1"/>
            </a:lvl4pPr>
            <a:lvl5pPr marL="8116826" indent="0">
              <a:buNone/>
              <a:defRPr sz="7117" b="1"/>
            </a:lvl5pPr>
            <a:lvl6pPr marL="10146032" indent="0">
              <a:buNone/>
              <a:defRPr sz="7117" b="1"/>
            </a:lvl6pPr>
            <a:lvl7pPr marL="12175239" indent="0">
              <a:buNone/>
              <a:defRPr sz="7117" b="1"/>
            </a:lvl7pPr>
            <a:lvl8pPr marL="14204445" indent="0">
              <a:buNone/>
              <a:defRPr sz="7117" b="1"/>
            </a:lvl8pPr>
            <a:lvl9pPr marL="16233651" indent="0">
              <a:buNone/>
              <a:defRPr sz="71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59" y="10439401"/>
            <a:ext cx="19392903" cy="18966183"/>
          </a:xfrm>
        </p:spPr>
        <p:txBody>
          <a:bodyPr/>
          <a:lstStyle>
            <a:lvl1pPr>
              <a:defRPr sz="10633"/>
            </a:lvl1pPr>
            <a:lvl2pPr>
              <a:defRPr sz="8918"/>
            </a:lvl2pPr>
            <a:lvl3pPr>
              <a:defRPr sz="7975"/>
            </a:lvl3pPr>
            <a:lvl4pPr>
              <a:defRPr sz="7117"/>
            </a:lvl4pPr>
            <a:lvl5pPr>
              <a:defRPr sz="7117"/>
            </a:lvl5pPr>
            <a:lvl6pPr>
              <a:defRPr sz="7117"/>
            </a:lvl6pPr>
            <a:lvl7pPr>
              <a:defRPr sz="7117"/>
            </a:lvl7pPr>
            <a:lvl8pPr>
              <a:defRPr sz="7117"/>
            </a:lvl8pPr>
            <a:lvl9pPr>
              <a:defRPr sz="71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4"/>
            <a:ext cx="19400520" cy="3070858"/>
          </a:xfrm>
        </p:spPr>
        <p:txBody>
          <a:bodyPr anchor="b"/>
          <a:lstStyle>
            <a:lvl1pPr marL="0" indent="0">
              <a:buNone/>
              <a:defRPr sz="10633" b="1"/>
            </a:lvl1pPr>
            <a:lvl2pPr marL="2029206" indent="0">
              <a:buNone/>
              <a:defRPr sz="8918" b="1"/>
            </a:lvl2pPr>
            <a:lvl3pPr marL="4058413" indent="0">
              <a:buNone/>
              <a:defRPr sz="7975" b="1"/>
            </a:lvl3pPr>
            <a:lvl4pPr marL="6087619" indent="0">
              <a:buNone/>
              <a:defRPr sz="7117" b="1"/>
            </a:lvl4pPr>
            <a:lvl5pPr marL="8116826" indent="0">
              <a:buNone/>
              <a:defRPr sz="7117" b="1"/>
            </a:lvl5pPr>
            <a:lvl6pPr marL="10146032" indent="0">
              <a:buNone/>
              <a:defRPr sz="7117" b="1"/>
            </a:lvl6pPr>
            <a:lvl7pPr marL="12175239" indent="0">
              <a:buNone/>
              <a:defRPr sz="7117" b="1"/>
            </a:lvl7pPr>
            <a:lvl8pPr marL="14204445" indent="0">
              <a:buNone/>
              <a:defRPr sz="7117" b="1"/>
            </a:lvl8pPr>
            <a:lvl9pPr marL="16233651" indent="0">
              <a:buNone/>
              <a:defRPr sz="71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1"/>
            <a:ext cx="19400520" cy="18966183"/>
          </a:xfrm>
        </p:spPr>
        <p:txBody>
          <a:bodyPr/>
          <a:lstStyle>
            <a:lvl1pPr>
              <a:defRPr sz="10633"/>
            </a:lvl1pPr>
            <a:lvl2pPr>
              <a:defRPr sz="8918"/>
            </a:lvl2pPr>
            <a:lvl3pPr>
              <a:defRPr sz="7975"/>
            </a:lvl3pPr>
            <a:lvl4pPr>
              <a:defRPr sz="7117"/>
            </a:lvl4pPr>
            <a:lvl5pPr>
              <a:defRPr sz="7117"/>
            </a:lvl5pPr>
            <a:lvl6pPr>
              <a:defRPr sz="7117"/>
            </a:lvl6pPr>
            <a:lvl7pPr>
              <a:defRPr sz="7117"/>
            </a:lvl7pPr>
            <a:lvl8pPr>
              <a:defRPr sz="7117"/>
            </a:lvl8pPr>
            <a:lvl9pPr>
              <a:defRPr sz="71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6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0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5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6" y="1310642"/>
            <a:ext cx="14439902" cy="5577841"/>
          </a:xfrm>
        </p:spPr>
        <p:txBody>
          <a:bodyPr anchor="b"/>
          <a:lstStyle>
            <a:lvl1pPr algn="l">
              <a:defRPr sz="89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3" y="1310643"/>
            <a:ext cx="24536400" cy="28094943"/>
          </a:xfrm>
        </p:spPr>
        <p:txBody>
          <a:bodyPr/>
          <a:lstStyle>
            <a:lvl1pPr>
              <a:defRPr sz="14235"/>
            </a:lvl1pPr>
            <a:lvl2pPr>
              <a:defRPr sz="12434"/>
            </a:lvl2pPr>
            <a:lvl3pPr>
              <a:defRPr sz="10633"/>
            </a:lvl3pPr>
            <a:lvl4pPr>
              <a:defRPr sz="8918"/>
            </a:lvl4pPr>
            <a:lvl5pPr>
              <a:defRPr sz="8918"/>
            </a:lvl5pPr>
            <a:lvl6pPr>
              <a:defRPr sz="8918"/>
            </a:lvl6pPr>
            <a:lvl7pPr>
              <a:defRPr sz="8918"/>
            </a:lvl7pPr>
            <a:lvl8pPr>
              <a:defRPr sz="8918"/>
            </a:lvl8pPr>
            <a:lvl9pPr>
              <a:defRPr sz="89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6" y="6888484"/>
            <a:ext cx="14439902" cy="22517103"/>
          </a:xfrm>
        </p:spPr>
        <p:txBody>
          <a:bodyPr/>
          <a:lstStyle>
            <a:lvl1pPr marL="0" indent="0">
              <a:buNone/>
              <a:defRPr sz="6174"/>
            </a:lvl1pPr>
            <a:lvl2pPr marL="2029206" indent="0">
              <a:buNone/>
              <a:defRPr sz="5317"/>
            </a:lvl2pPr>
            <a:lvl3pPr marL="4058413" indent="0">
              <a:buNone/>
              <a:defRPr sz="4459"/>
            </a:lvl3pPr>
            <a:lvl4pPr marL="6087619" indent="0">
              <a:buNone/>
              <a:defRPr sz="4030"/>
            </a:lvl4pPr>
            <a:lvl5pPr marL="8116826" indent="0">
              <a:buNone/>
              <a:defRPr sz="4030"/>
            </a:lvl5pPr>
            <a:lvl6pPr marL="10146032" indent="0">
              <a:buNone/>
              <a:defRPr sz="4030"/>
            </a:lvl6pPr>
            <a:lvl7pPr marL="12175239" indent="0">
              <a:buNone/>
              <a:defRPr sz="4030"/>
            </a:lvl7pPr>
            <a:lvl8pPr marL="14204445" indent="0">
              <a:buNone/>
              <a:defRPr sz="4030"/>
            </a:lvl8pPr>
            <a:lvl9pPr marL="16233651" indent="0">
              <a:buNone/>
              <a:defRPr sz="40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6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3"/>
          </a:xfrm>
        </p:spPr>
        <p:txBody>
          <a:bodyPr anchor="b"/>
          <a:lstStyle>
            <a:lvl1pPr algn="l">
              <a:defRPr sz="89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4235"/>
            </a:lvl1pPr>
            <a:lvl2pPr marL="2029206" indent="0">
              <a:buNone/>
              <a:defRPr sz="12434"/>
            </a:lvl2pPr>
            <a:lvl3pPr marL="4058413" indent="0">
              <a:buNone/>
              <a:defRPr sz="10633"/>
            </a:lvl3pPr>
            <a:lvl4pPr marL="6087619" indent="0">
              <a:buNone/>
              <a:defRPr sz="8918"/>
            </a:lvl4pPr>
            <a:lvl5pPr marL="8116826" indent="0">
              <a:buNone/>
              <a:defRPr sz="8918"/>
            </a:lvl5pPr>
            <a:lvl6pPr marL="10146032" indent="0">
              <a:buNone/>
              <a:defRPr sz="8918"/>
            </a:lvl6pPr>
            <a:lvl7pPr marL="12175239" indent="0">
              <a:buNone/>
              <a:defRPr sz="8918"/>
            </a:lvl7pPr>
            <a:lvl8pPr marL="14204445" indent="0">
              <a:buNone/>
              <a:defRPr sz="8918"/>
            </a:lvl8pPr>
            <a:lvl9pPr marL="16233651" indent="0">
              <a:buNone/>
              <a:defRPr sz="891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5"/>
            <a:ext cx="26334720" cy="3863337"/>
          </a:xfrm>
        </p:spPr>
        <p:txBody>
          <a:bodyPr/>
          <a:lstStyle>
            <a:lvl1pPr marL="0" indent="0">
              <a:buNone/>
              <a:defRPr sz="6174"/>
            </a:lvl1pPr>
            <a:lvl2pPr marL="2029206" indent="0">
              <a:buNone/>
              <a:defRPr sz="5317"/>
            </a:lvl2pPr>
            <a:lvl3pPr marL="4058413" indent="0">
              <a:buNone/>
              <a:defRPr sz="4459"/>
            </a:lvl3pPr>
            <a:lvl4pPr marL="6087619" indent="0">
              <a:buNone/>
              <a:defRPr sz="4030"/>
            </a:lvl4pPr>
            <a:lvl5pPr marL="8116826" indent="0">
              <a:buNone/>
              <a:defRPr sz="4030"/>
            </a:lvl5pPr>
            <a:lvl6pPr marL="10146032" indent="0">
              <a:buNone/>
              <a:defRPr sz="4030"/>
            </a:lvl6pPr>
            <a:lvl7pPr marL="12175239" indent="0">
              <a:buNone/>
              <a:defRPr sz="4030"/>
            </a:lvl7pPr>
            <a:lvl8pPr marL="14204445" indent="0">
              <a:buNone/>
              <a:defRPr sz="4030"/>
            </a:lvl8pPr>
            <a:lvl9pPr marL="16233651" indent="0">
              <a:buNone/>
              <a:defRPr sz="40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1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3" y="1318264"/>
            <a:ext cx="39502080" cy="5486400"/>
          </a:xfrm>
          <a:prstGeom prst="rect">
            <a:avLst/>
          </a:prstGeom>
        </p:spPr>
        <p:txBody>
          <a:bodyPr vert="horz" lIns="473284" tIns="236642" rIns="473284" bIns="23664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7680963"/>
            <a:ext cx="39502080" cy="21724623"/>
          </a:xfrm>
          <a:prstGeom prst="rect">
            <a:avLst/>
          </a:prstGeom>
        </p:spPr>
        <p:txBody>
          <a:bodyPr vert="horz" lIns="473284" tIns="236642" rIns="473284" bIns="2366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3" y="30510483"/>
            <a:ext cx="10241280" cy="1752600"/>
          </a:xfrm>
          <a:prstGeom prst="rect">
            <a:avLst/>
          </a:prstGeom>
        </p:spPr>
        <p:txBody>
          <a:bodyPr vert="horz" lIns="473284" tIns="236642" rIns="473284" bIns="236642" rtlCol="0" anchor="ctr"/>
          <a:lstStyle>
            <a:lvl1pPr algn="l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6056-018D-448D-AF00-26970C6F665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73284" tIns="236642" rIns="473284" bIns="236642" rtlCol="0" anchor="ctr"/>
          <a:lstStyle>
            <a:lvl1pPr algn="ct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3" y="30510483"/>
            <a:ext cx="10241280" cy="1752600"/>
          </a:xfrm>
          <a:prstGeom prst="rect">
            <a:avLst/>
          </a:prstGeom>
        </p:spPr>
        <p:txBody>
          <a:bodyPr vert="horz" lIns="473284" tIns="236642" rIns="473284" bIns="236642" rtlCol="0" anchor="ctr"/>
          <a:lstStyle>
            <a:lvl1pPr algn="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E15A-6B4A-4BBF-A65F-FD27646CC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58413" rtl="0" eaLnBrk="1" latinLnBrk="0" hangingPunct="1">
        <a:spcBef>
          <a:spcPct val="0"/>
        </a:spcBef>
        <a:buNone/>
        <a:defRPr sz="19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1905" indent="-1521905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35" kern="1200">
          <a:solidFill>
            <a:schemeClr val="tx1"/>
          </a:solidFill>
          <a:latin typeface="+mn-lt"/>
          <a:ea typeface="+mn-ea"/>
          <a:cs typeface="+mn-cs"/>
        </a:defRPr>
      </a:lvl1pPr>
      <a:lvl2pPr marL="3297461" indent="-1268254" algn="l" defTabSz="4058413" rtl="0" eaLnBrk="1" latinLnBrk="0" hangingPunct="1">
        <a:spcBef>
          <a:spcPct val="20000"/>
        </a:spcBef>
        <a:buFont typeface="Arial" panose="020B0604020202020204" pitchFamily="34" charset="0"/>
        <a:buChar char="–"/>
        <a:defRPr sz="12434" kern="1200">
          <a:solidFill>
            <a:schemeClr val="tx1"/>
          </a:solidFill>
          <a:latin typeface="+mn-lt"/>
          <a:ea typeface="+mn-ea"/>
          <a:cs typeface="+mn-cs"/>
        </a:defRPr>
      </a:lvl2pPr>
      <a:lvl3pPr marL="5073016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633" kern="1200">
          <a:solidFill>
            <a:schemeClr val="tx1"/>
          </a:solidFill>
          <a:latin typeface="+mn-lt"/>
          <a:ea typeface="+mn-ea"/>
          <a:cs typeface="+mn-cs"/>
        </a:defRPr>
      </a:lvl3pPr>
      <a:lvl4pPr marL="7102222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–"/>
        <a:defRPr sz="8918" kern="1200">
          <a:solidFill>
            <a:schemeClr val="tx1"/>
          </a:solidFill>
          <a:latin typeface="+mn-lt"/>
          <a:ea typeface="+mn-ea"/>
          <a:cs typeface="+mn-cs"/>
        </a:defRPr>
      </a:lvl4pPr>
      <a:lvl5pPr marL="9131429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»"/>
        <a:defRPr sz="8918" kern="1200">
          <a:solidFill>
            <a:schemeClr val="tx1"/>
          </a:solidFill>
          <a:latin typeface="+mn-lt"/>
          <a:ea typeface="+mn-ea"/>
          <a:cs typeface="+mn-cs"/>
        </a:defRPr>
      </a:lvl5pPr>
      <a:lvl6pPr marL="11160635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8918" kern="1200">
          <a:solidFill>
            <a:schemeClr val="tx1"/>
          </a:solidFill>
          <a:latin typeface="+mn-lt"/>
          <a:ea typeface="+mn-ea"/>
          <a:cs typeface="+mn-cs"/>
        </a:defRPr>
      </a:lvl6pPr>
      <a:lvl7pPr marL="13189842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8918" kern="1200">
          <a:solidFill>
            <a:schemeClr val="tx1"/>
          </a:solidFill>
          <a:latin typeface="+mn-lt"/>
          <a:ea typeface="+mn-ea"/>
          <a:cs typeface="+mn-cs"/>
        </a:defRPr>
      </a:lvl7pPr>
      <a:lvl8pPr marL="15219048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8918" kern="1200">
          <a:solidFill>
            <a:schemeClr val="tx1"/>
          </a:solidFill>
          <a:latin typeface="+mn-lt"/>
          <a:ea typeface="+mn-ea"/>
          <a:cs typeface="+mn-cs"/>
        </a:defRPr>
      </a:lvl8pPr>
      <a:lvl9pPr marL="17248255" indent="-1014603" algn="l" defTabSz="4058413" rtl="0" eaLnBrk="1" latinLnBrk="0" hangingPunct="1">
        <a:spcBef>
          <a:spcPct val="20000"/>
        </a:spcBef>
        <a:buFont typeface="Arial" panose="020B0604020202020204" pitchFamily="34" charset="0"/>
        <a:buChar char="•"/>
        <a:defRPr sz="89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1pPr>
      <a:lvl2pPr marL="2029206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2pPr>
      <a:lvl3pPr marL="4058413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3pPr>
      <a:lvl4pPr marL="6087619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4pPr>
      <a:lvl5pPr marL="8116826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5pPr>
      <a:lvl6pPr marL="10146032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6pPr>
      <a:lvl7pPr marL="12175239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7pPr>
      <a:lvl8pPr marL="14204445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8pPr>
      <a:lvl9pPr marL="16233651" algn="l" defTabSz="4058413" rtl="0" eaLnBrk="1" latinLnBrk="0" hangingPunct="1">
        <a:defRPr sz="7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nney.rasco@wildcats.unh.edu" TargetMode="External"/><Relationship Id="rId2" Type="http://schemas.openxmlformats.org/officeDocument/2006/relationships/hyperlink" Target="mailto:faculty@wtamu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64338" y="393942"/>
            <a:ext cx="31362525" cy="278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</a:rPr>
              <a:t>TITLE</a:t>
            </a:r>
          </a:p>
          <a:p>
            <a:pPr algn="ctr"/>
            <a:endParaRPr lang="en-US" sz="1886" b="1" dirty="0">
              <a:solidFill>
                <a:schemeClr val="bg1"/>
              </a:solidFill>
            </a:endParaRPr>
          </a:p>
          <a:p>
            <a:pPr algn="ctr"/>
            <a:r>
              <a:rPr lang="en-US" sz="4200" dirty="0">
                <a:solidFill>
                  <a:schemeClr val="bg1"/>
                </a:solidFill>
              </a:rPr>
              <a:t>First M. Last and First M. Last</a:t>
            </a:r>
          </a:p>
          <a:p>
            <a:pPr algn="ctr"/>
            <a:r>
              <a:rPr lang="en-US" sz="4200" dirty="0">
                <a:solidFill>
                  <a:schemeClr val="bg1"/>
                </a:solidFill>
              </a:rPr>
              <a:t>West Texas A&amp;M University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5895" y="4572000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FFFFFF"/>
                </a:solidFill>
                <a:latin typeface="HelveticaNeueLT Std" panose="020B0604020202020204" pitchFamily="34" charset="0"/>
              </a:rPr>
              <a:t>Abstract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896" y="17243263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FFFFFF"/>
                </a:solidFill>
                <a:latin typeface="HelveticaNeueLT Std" panose="020B0604020202020204" pitchFamily="34" charset="0"/>
              </a:rPr>
              <a:t>Method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40717" y="4468290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FFFFFF"/>
                </a:solidFill>
                <a:latin typeface="HelveticaNeueLT Std" panose="020B0604020202020204" pitchFamily="34" charset="0"/>
              </a:rPr>
              <a:t>Results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313705" y="4572000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FFFFFF"/>
                </a:solidFill>
                <a:latin typeface="HelveticaNeueLT Std" panose="020B0604020202020204" pitchFamily="34" charset="0"/>
              </a:rPr>
              <a:t>Discussion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313700" y="14226003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4200" dirty="0">
                <a:latin typeface="HelveticaNeueLT Std" panose="020B0604020202020204" pitchFamily="34" charset="0"/>
              </a:rPr>
              <a:t>References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5895" y="5962400"/>
            <a:ext cx="1280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HelveticaNeueLT Std" panose="020B0604020202020204" pitchFamily="34" charset="0"/>
              </a:rPr>
              <a:t>Introduce topic and variables involved. Summarize study focus/findings.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5896" y="9144000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4200" dirty="0">
                <a:latin typeface="HelveticaNeueLT Std" panose="020B0604020202020204" pitchFamily="34" charset="0"/>
              </a:rPr>
              <a:t>Theoretical 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4701" y="10464610"/>
            <a:ext cx="12801600" cy="6186309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HelveticaNeueLT Std" panose="020B0604020202020204" pitchFamily="34" charset="0"/>
              </a:rPr>
              <a:t>BACKGROUND</a:t>
            </a: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pPr marL="1078135" lvl="1">
              <a:buClr>
                <a:srgbClr val="003872"/>
              </a:buClr>
            </a:pPr>
            <a:r>
              <a:rPr lang="en-US" sz="3600" dirty="0">
                <a:latin typeface="HelveticaNeueLT Std" panose="020B0604020202020204" pitchFamily="34" charset="0"/>
              </a:rPr>
              <a:t> </a:t>
            </a:r>
          </a:p>
          <a:p>
            <a:pPr marL="1078135" lvl="1">
              <a:buClr>
                <a:srgbClr val="003872"/>
              </a:buClr>
            </a:pPr>
            <a:endParaRPr lang="en-US" sz="3600" dirty="0">
              <a:latin typeface="HelveticaNeueLT Std" panose="020B0604020202020204" pitchFamily="34" charset="0"/>
            </a:endParaRPr>
          </a:p>
          <a:p>
            <a:pPr indent="-951071"/>
            <a:r>
              <a:rPr lang="en-US" sz="3600" dirty="0">
                <a:latin typeface="HelveticaNeueLT Std" panose="020B0604020202020204" pitchFamily="34" charset="0"/>
              </a:rPr>
              <a:t>The current research [INSERT].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5895" y="18312826"/>
            <a:ext cx="12801600" cy="123905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515"/>
              </a:spcAft>
            </a:pPr>
            <a:r>
              <a:rPr lang="en-US" sz="3600" b="1" dirty="0">
                <a:solidFill>
                  <a:srgbClr val="4D0518"/>
                </a:solidFill>
                <a:latin typeface="HelveticaNeueLT Std" panose="020B0604020202020204" pitchFamily="34" charset="0"/>
              </a:rPr>
              <a:t>Participants</a:t>
            </a:r>
            <a:r>
              <a:rPr lang="en-US" sz="3600" b="1" dirty="0">
                <a:solidFill>
                  <a:srgbClr val="450012"/>
                </a:solidFill>
                <a:latin typeface="HelveticaNeueLT Std" panose="020B0604020202020204" pitchFamily="34" charset="0"/>
              </a:rPr>
              <a:t> </a:t>
            </a:r>
          </a:p>
          <a:p>
            <a:pPr>
              <a:spcAft>
                <a:spcPts val="515"/>
              </a:spcAft>
            </a:pPr>
            <a:r>
              <a:rPr lang="en-US" sz="3600" dirty="0">
                <a:latin typeface="HelveticaNeueLT Std" panose="020B0604020202020204" pitchFamily="34" charset="0"/>
              </a:rPr>
              <a:t>INSERT</a:t>
            </a: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r>
              <a:rPr lang="en-US" sz="3600" b="1" dirty="0">
                <a:solidFill>
                  <a:srgbClr val="6A1A31"/>
                </a:solidFill>
                <a:latin typeface="HelveticaNeueLT Std" panose="020B0604020202020204" pitchFamily="34" charset="0"/>
              </a:rPr>
              <a:t>Procedure</a:t>
            </a:r>
          </a:p>
          <a:p>
            <a:pPr>
              <a:spcAft>
                <a:spcPts val="515"/>
              </a:spcAft>
            </a:pPr>
            <a:r>
              <a:rPr lang="en-US" sz="3600" dirty="0">
                <a:latin typeface="HelveticaNeueLT Std" panose="020B0604020202020204" pitchFamily="34" charset="0"/>
              </a:rPr>
              <a:t>INSERT</a:t>
            </a: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r>
              <a:rPr lang="en-US" sz="3600" b="1" dirty="0">
                <a:solidFill>
                  <a:srgbClr val="6A1A31"/>
                </a:solidFill>
                <a:latin typeface="HelveticaNeueLT Std" panose="020B0604020202020204" pitchFamily="34" charset="0"/>
              </a:rPr>
              <a:t>Measures</a:t>
            </a:r>
          </a:p>
          <a:p>
            <a:pPr>
              <a:spcAft>
                <a:spcPts val="515"/>
              </a:spcAft>
            </a:pPr>
            <a:r>
              <a:rPr lang="en-US" sz="3600" dirty="0">
                <a:latin typeface="HelveticaNeueLT Std" panose="020B0604020202020204" pitchFamily="34" charset="0"/>
              </a:rPr>
              <a:t>INSERT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  <a:p>
            <a:pPr>
              <a:spcAft>
                <a:spcPts val="515"/>
              </a:spcAft>
            </a:pPr>
            <a:endParaRPr lang="en-US" sz="3600" b="1" dirty="0">
              <a:solidFill>
                <a:schemeClr val="accent2">
                  <a:lumMod val="50000"/>
                </a:schemeClr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86438" y="13373398"/>
            <a:ext cx="11659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HelveticaNeueLT Std" panose="020B0604020202020204" pitchFamily="34" charset="0"/>
              </a:rPr>
              <a:t>Figure 1.</a:t>
            </a:r>
            <a:r>
              <a:rPr lang="en-US" sz="3600" dirty="0">
                <a:latin typeface="HelveticaNeueLT Std" panose="020B0604020202020204" pitchFamily="34" charset="0"/>
              </a:rPr>
              <a:t> [INSERT TITLE]</a:t>
            </a:r>
          </a:p>
          <a:p>
            <a:r>
              <a:rPr lang="en-US" sz="3600" dirty="0">
                <a:latin typeface="HelveticaNeueLT Std" panose="020B0604020202020204" pitchFamily="34" charset="0"/>
              </a:rPr>
              <a:t>     Note: Error bars represent 95% confidence intervals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686438" y="26773694"/>
            <a:ext cx="10518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HelveticaNeueLT Std" panose="020B0604020202020204" pitchFamily="34" charset="0"/>
              </a:rPr>
              <a:t>Figure 2</a:t>
            </a:r>
            <a:r>
              <a:rPr lang="en-US" sz="3600" dirty="0">
                <a:latin typeface="HelveticaNeueLT Std" panose="020B0604020202020204" pitchFamily="34" charset="0"/>
              </a:rPr>
              <a:t>. [INSERT TITLE]</a:t>
            </a:r>
          </a:p>
          <a:p>
            <a:r>
              <a:rPr lang="en-US" sz="3600" dirty="0">
                <a:latin typeface="HelveticaNeueLT Std" panose="020B0604020202020204" pitchFamily="34" charset="0"/>
              </a:rPr>
              <a:t>     Note: Error bars represent 95% confidence intervals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313700" y="5962400"/>
            <a:ext cx="12545010" cy="7083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29"/>
              </a:spcAft>
            </a:pPr>
            <a:r>
              <a:rPr lang="en-US" sz="3600" dirty="0">
                <a:latin typeface="HelveticaNeueLT Std" panose="020B0604020202020204" pitchFamily="34" charset="0"/>
              </a:rPr>
              <a:t>The results suggest [INSERT]. </a:t>
            </a: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pPr>
              <a:spcAft>
                <a:spcPts val="1029"/>
              </a:spcAft>
            </a:pPr>
            <a:endParaRPr lang="en-US" sz="3600" dirty="0">
              <a:latin typeface="HelveticaNeueLT Std" panose="020B0604020202020204" pitchFamily="34" charset="0"/>
            </a:endParaRPr>
          </a:p>
          <a:p>
            <a:r>
              <a:rPr lang="en-US" sz="3600" dirty="0">
                <a:latin typeface="HelveticaNeueLT Std" panose="020B0604020202020204" pitchFamily="34" charset="0"/>
              </a:rPr>
              <a:t>[IMPLICATIONS].</a:t>
            </a: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  <a:p>
            <a:endParaRPr lang="en-US" sz="3600" dirty="0">
              <a:latin typeface="HelveticaNeueLT Std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457156" y="28949071"/>
            <a:ext cx="10976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0061" indent="-490061">
              <a:spcAft>
                <a:spcPts val="1029"/>
              </a:spcAft>
              <a:buClr>
                <a:srgbClr val="632523"/>
              </a:buClr>
              <a:buFont typeface="Wingdings" charset="2"/>
              <a:buChar char="Ø"/>
            </a:pPr>
            <a:r>
              <a:rPr lang="en-US" sz="3600" dirty="0">
                <a:latin typeface="HelveticaNeueLT Std" panose="020B0604020202020204" pitchFamily="34" charset="0"/>
              </a:rPr>
              <a:t>Students who participated in experimental activity had higher scores on the outcome than students in the control group.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313700" y="15444903"/>
            <a:ext cx="1254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HelveticaNeueLT Std" panose="020B0604020202020204" pitchFamily="34" charset="0"/>
              </a:rPr>
              <a:t>[INSERT]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313700" y="24357469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4200" dirty="0">
                <a:latin typeface="HelveticaNeueLT Std" panose="020B0604020202020204" pitchFamily="34" charset="0"/>
              </a:rPr>
              <a:t>Contact Information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586205" y="25478470"/>
            <a:ext cx="62725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First M. Last, PhD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Assistant Professor of Discipline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West Texas A&amp;M University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  <a:hlinkClick r:id="rId2"/>
              </a:rPr>
              <a:t>faculty@wtamu.edu</a:t>
            </a:r>
            <a:endParaRPr lang="en-US" sz="3600" dirty="0">
              <a:latin typeface="HelveticaNeueLT Std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313700" y="25478470"/>
            <a:ext cx="62725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First M. Last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Research Assistant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</a:rPr>
              <a:t>West Texas A&amp;M University</a:t>
            </a:r>
          </a:p>
          <a:p>
            <a:pPr algn="ctr"/>
            <a:r>
              <a:rPr lang="en-US" sz="3600" dirty="0">
                <a:latin typeface="HelveticaNeueLT Std" panose="020B0604020202020204" pitchFamily="34" charset="0"/>
                <a:hlinkClick r:id="rId3"/>
              </a:rPr>
              <a:t>student@buffs.wtamu.edu</a:t>
            </a:r>
            <a:endParaRPr lang="en-US" sz="3600" dirty="0">
              <a:latin typeface="HelveticaNeueLT Std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57156" y="15059218"/>
            <a:ext cx="109768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2049" indent="-392049">
              <a:buClr>
                <a:srgbClr val="632523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HelveticaNeueLT Std" panose="020B0604020202020204" pitchFamily="34" charset="0"/>
              </a:rPr>
              <a:t>A </a:t>
            </a:r>
            <a:r>
              <a:rPr lang="el-GR" sz="2800" dirty="0">
                <a:latin typeface="HelveticaNeueLT Std" panose="020B0604020202020204" pitchFamily="34" charset="0"/>
              </a:rPr>
              <a:t>χ</a:t>
            </a:r>
            <a:r>
              <a:rPr lang="en-US" sz="2800" baseline="30000" dirty="0">
                <a:latin typeface="HelveticaNeueLT Std" panose="020B0604020202020204" pitchFamily="34" charset="0"/>
              </a:rPr>
              <a:t>2</a:t>
            </a:r>
            <a:r>
              <a:rPr lang="en-US" sz="2800" i="1" dirty="0">
                <a:latin typeface="HelveticaNeueLT Std" panose="020B0604020202020204" pitchFamily="34" charset="0"/>
              </a:rPr>
              <a:t> </a:t>
            </a:r>
            <a:r>
              <a:rPr lang="en-US" sz="2800" dirty="0">
                <a:latin typeface="HelveticaNeueLT Std" panose="020B0604020202020204" pitchFamily="34" charset="0"/>
              </a:rPr>
              <a:t>test was completed to compare retention between the two conditions following the intervention.</a:t>
            </a:r>
          </a:p>
          <a:p>
            <a:pPr marL="392049" indent="-392049">
              <a:buClr>
                <a:srgbClr val="632523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HelveticaNeueLT Std" panose="020B0604020202020204" pitchFamily="34" charset="0"/>
              </a:rPr>
              <a:t>Retention was higher among individuals in the first condition compared to the second condition.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2864346" y="21034208"/>
            <a:ext cx="8624697" cy="7002188"/>
            <a:chOff x="4562472" y="21094620"/>
            <a:chExt cx="10058403" cy="8166180"/>
          </a:xfrm>
        </p:grpSpPr>
        <p:grpSp>
          <p:nvGrpSpPr>
            <p:cNvPr id="38" name="Group 37"/>
            <p:cNvGrpSpPr/>
            <p:nvPr/>
          </p:nvGrpSpPr>
          <p:grpSpPr>
            <a:xfrm>
              <a:off x="4562473" y="21094620"/>
              <a:ext cx="10058402" cy="914400"/>
              <a:chOff x="4562473" y="21094620"/>
              <a:chExt cx="10058402" cy="9144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562473" y="2109462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solidFill>
                <a:srgbClr val="6A1A3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solidFill>
                      <a:schemeClr val="bg1"/>
                    </a:solidFill>
                    <a:latin typeface="HelveticaNeueLT Std" panose="020B0604020202020204" pitchFamily="34" charset="0"/>
                  </a:rPr>
                  <a:t>Informed Consent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562473" y="22860000"/>
              <a:ext cx="10058400" cy="914400"/>
              <a:chOff x="4562475" y="21031200"/>
              <a:chExt cx="10058400" cy="9144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4562475" y="2103120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solidFill>
                <a:srgbClr val="6A1A31"/>
              </a:solidFill>
              <a:ln>
                <a:solidFill>
                  <a:srgbClr val="63252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solidFill>
                      <a:schemeClr val="bg1"/>
                    </a:solidFill>
                    <a:latin typeface="HelveticaNeueLT Std" panose="020B0604020202020204" pitchFamily="34" charset="0"/>
                  </a:rPr>
                  <a:t>Pre-Intervention Procedures</a:t>
                </a:r>
              </a:p>
            </p:txBody>
          </p:sp>
        </p:grpSp>
        <p:sp>
          <p:nvSpPr>
            <p:cNvPr id="42" name="Down Arrow 41"/>
            <p:cNvSpPr/>
            <p:nvPr/>
          </p:nvSpPr>
          <p:spPr>
            <a:xfrm>
              <a:off x="9134472" y="22009020"/>
              <a:ext cx="914402" cy="787560"/>
            </a:xfrm>
            <a:prstGeom prst="downArrow">
              <a:avLst/>
            </a:prstGeom>
            <a:solidFill>
              <a:srgbClr val="45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975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562472" y="24688800"/>
              <a:ext cx="4886327" cy="914400"/>
              <a:chOff x="4562475" y="21031200"/>
              <a:chExt cx="10058400" cy="91440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4562475" y="2103120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latin typeface="HelveticaNeueLT Std" panose="020B0604020202020204" pitchFamily="34" charset="0"/>
                  </a:rPr>
                  <a:t>Condition 1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9737977" y="24706782"/>
              <a:ext cx="4882896" cy="914400"/>
              <a:chOff x="4562475" y="21031200"/>
              <a:chExt cx="10058400" cy="9144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562475" y="2103120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latin typeface="HelveticaNeueLT Std" panose="020B0604020202020204" pitchFamily="34" charset="0"/>
                  </a:rPr>
                  <a:t>Condition 2</a:t>
                </a:r>
              </a:p>
            </p:txBody>
          </p:sp>
        </p:grpSp>
        <p:sp>
          <p:nvSpPr>
            <p:cNvPr id="49" name="Down Arrow 48"/>
            <p:cNvSpPr/>
            <p:nvPr/>
          </p:nvSpPr>
          <p:spPr>
            <a:xfrm rot="1735047">
              <a:off x="6524682" y="23893207"/>
              <a:ext cx="914402" cy="787560"/>
            </a:xfrm>
            <a:prstGeom prst="downArrow">
              <a:avLst/>
            </a:prstGeom>
            <a:solidFill>
              <a:srgbClr val="6A1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975"/>
            </a:p>
          </p:txBody>
        </p:sp>
        <p:sp>
          <p:nvSpPr>
            <p:cNvPr id="50" name="Down Arrow 49"/>
            <p:cNvSpPr/>
            <p:nvPr/>
          </p:nvSpPr>
          <p:spPr>
            <a:xfrm rot="19860000">
              <a:off x="11744088" y="23893207"/>
              <a:ext cx="914402" cy="787560"/>
            </a:xfrm>
            <a:prstGeom prst="downArrow">
              <a:avLst/>
            </a:prstGeom>
            <a:solidFill>
              <a:srgbClr val="6A1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975">
                <a:solidFill>
                  <a:srgbClr val="450012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50226" y="23976874"/>
              <a:ext cx="4882896" cy="646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1" dirty="0">
                  <a:latin typeface="HelveticaNeueLT Std" panose="020B0604020202020204" pitchFamily="34" charset="0"/>
                </a:rPr>
                <a:t>Random Assignment</a:t>
              </a: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4562473" y="26517600"/>
              <a:ext cx="10058400" cy="914400"/>
              <a:chOff x="4562475" y="21031200"/>
              <a:chExt cx="10058400" cy="91440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4562475" y="2103120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latin typeface="HelveticaNeueLT Std" panose="020B0604020202020204" pitchFamily="34" charset="0"/>
                  </a:rPr>
                  <a:t>Post-Intervention Measures</a:t>
                </a:r>
              </a:p>
            </p:txBody>
          </p:sp>
        </p:grpSp>
        <p:sp>
          <p:nvSpPr>
            <p:cNvPr id="57" name="Down Arrow 56"/>
            <p:cNvSpPr/>
            <p:nvPr/>
          </p:nvSpPr>
          <p:spPr>
            <a:xfrm>
              <a:off x="9134472" y="25666620"/>
              <a:ext cx="914402" cy="787560"/>
            </a:xfrm>
            <a:prstGeom prst="downArrow">
              <a:avLst/>
            </a:prstGeom>
            <a:solidFill>
              <a:srgbClr val="6A1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975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4562473" y="28346400"/>
              <a:ext cx="10058400" cy="914400"/>
              <a:chOff x="4562475" y="21031200"/>
              <a:chExt cx="10058400" cy="914400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4562475" y="21031200"/>
                <a:ext cx="10058400" cy="914400"/>
              </a:xfrm>
              <a:prstGeom prst="rect">
                <a:avLst/>
              </a:prstGeom>
              <a:noFill/>
              <a:ln>
                <a:solidFill>
                  <a:srgbClr val="6325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975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562475" y="21172929"/>
                <a:ext cx="10058400" cy="6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001" dirty="0">
                    <a:latin typeface="HelveticaNeueLT Std" panose="020B0604020202020204" pitchFamily="34" charset="0"/>
                  </a:rPr>
                  <a:t>Follow-Up Measures</a:t>
                </a:r>
              </a:p>
            </p:txBody>
          </p:sp>
        </p:grpSp>
        <p:sp>
          <p:nvSpPr>
            <p:cNvPr id="61" name="Down Arrow 60"/>
            <p:cNvSpPr/>
            <p:nvPr/>
          </p:nvSpPr>
          <p:spPr>
            <a:xfrm>
              <a:off x="9134472" y="27495420"/>
              <a:ext cx="914402" cy="787560"/>
            </a:xfrm>
            <a:prstGeom prst="downArrow">
              <a:avLst/>
            </a:prstGeom>
            <a:solidFill>
              <a:srgbClr val="6A1A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975"/>
            </a:p>
          </p:txBody>
        </p:sp>
      </p:grp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64994"/>
              </p:ext>
            </p:extLst>
          </p:nvPr>
        </p:nvGraphicFramePr>
        <p:xfrm>
          <a:off x="16110047" y="19895444"/>
          <a:ext cx="11671106" cy="6703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908974"/>
              </p:ext>
            </p:extLst>
          </p:nvPr>
        </p:nvGraphicFramePr>
        <p:xfrm>
          <a:off x="16110046" y="5968406"/>
          <a:ext cx="11671107" cy="7111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30313700" y="28370495"/>
            <a:ext cx="12801600" cy="738664"/>
          </a:xfrm>
          <a:prstGeom prst="rect">
            <a:avLst/>
          </a:prstGeom>
          <a:solidFill>
            <a:srgbClr val="6A1A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4200" dirty="0">
                <a:latin typeface="HelveticaNeueLT Std" panose="020B0604020202020204" pitchFamily="34" charset="0"/>
              </a:rPr>
              <a:t>Acknowledgements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313699" y="29497062"/>
            <a:ext cx="12801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NeueLT Std" panose="020B0604020202020204" pitchFamily="34" charset="0"/>
              </a:rPr>
              <a:t>Funding was provided by West Texas A&amp;M University </a:t>
            </a:r>
          </a:p>
          <a:p>
            <a:pPr algn="ctr"/>
            <a:r>
              <a:rPr lang="en-US" sz="3200" dirty="0">
                <a:latin typeface="HelveticaNeueLT Std" panose="020B0604020202020204" pitchFamily="34" charset="0"/>
              </a:rPr>
              <a:t>and the Killgore Faculty Research program.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8167" y="0"/>
            <a:ext cx="43899368" cy="3436458"/>
          </a:xfrm>
          <a:prstGeom prst="rect">
            <a:avLst/>
          </a:prstGeom>
          <a:solidFill>
            <a:srgbClr val="6A1A31"/>
          </a:solidFill>
          <a:ln>
            <a:solidFill>
              <a:srgbClr val="6325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975">
              <a:solidFill>
                <a:srgbClr val="6A1A3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8283" y="344323"/>
            <a:ext cx="43899366" cy="278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HelveticaNeueLT Std" panose="020B0604020202020204" pitchFamily="34" charset="0"/>
              </a:rPr>
              <a:t>TITLE</a:t>
            </a:r>
          </a:p>
          <a:p>
            <a:pPr algn="ctr"/>
            <a:endParaRPr lang="en-US" sz="1886" b="1" dirty="0">
              <a:solidFill>
                <a:schemeClr val="bg1"/>
              </a:solidFill>
              <a:latin typeface="HelveticaNeueLT Std" panose="020B0604020202020204" pitchFamily="34" charset="0"/>
            </a:endParaRPr>
          </a:p>
          <a:p>
            <a:pPr algn="ctr"/>
            <a:r>
              <a:rPr lang="en-US" sz="4200" dirty="0">
                <a:solidFill>
                  <a:schemeClr val="bg1"/>
                </a:solidFill>
                <a:latin typeface="HelveticaNeueLT Std" panose="020B0604020202020204" pitchFamily="34" charset="0"/>
              </a:rPr>
              <a:t>First M. Last and First M. Last</a:t>
            </a:r>
          </a:p>
          <a:p>
            <a:pPr algn="ctr"/>
            <a:r>
              <a:rPr lang="en-US" sz="4200" dirty="0">
                <a:solidFill>
                  <a:schemeClr val="bg1"/>
                </a:solidFill>
                <a:latin typeface="HelveticaNeueLT Std" panose="020B0604020202020204" pitchFamily="34" charset="0"/>
              </a:rPr>
              <a:t>West Texas A&amp;M University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CAF15C20-A651-43AC-AC8A-4F82E0F896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38" y="1165200"/>
            <a:ext cx="11110847" cy="117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9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450012"/>
        </a:solidFill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a:spPr>
      <a:bodyPr wrap="square" rtlCol="0">
        <a:spAutoFit/>
      </a:bodyPr>
      <a:lstStyle>
        <a:defPPr>
          <a:defRPr sz="4200" dirty="0">
            <a:latin typeface="HelveticaNeueLT Std" panose="020B0604020202020204" pitchFamily="34" charset="0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252</Words>
  <Application>Microsoft Macintosh PowerPoint</Application>
  <PresentationFormat>Custom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HelveticaNeueLT Std</vt:lpstr>
      <vt:lpstr>Wingdings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Danney</dc:creator>
  <cp:lastModifiedBy>Oakes, Ashley D.</cp:lastModifiedBy>
  <cp:revision>128</cp:revision>
  <dcterms:created xsi:type="dcterms:W3CDTF">2015-03-19T19:15:16Z</dcterms:created>
  <dcterms:modified xsi:type="dcterms:W3CDTF">2024-08-14T17:21:57Z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a80e953-9b6b-468f-8427-2c8321bc8283_Enabled">
    <vt:lpwstr>true</vt:lpwstr>
  </property>
  <property fmtid="{D5CDD505-2E9C-101B-9397-08002B2CF9AE}" pid="3" name="MSIP_Label_ca80e953-9b6b-468f-8427-2c8321bc8283_SetDate">
    <vt:lpwstr>2024-08-14T17:11:11Z</vt:lpwstr>
  </property>
  <property fmtid="{D5CDD505-2E9C-101B-9397-08002B2CF9AE}" pid="4" name="MSIP_Label_ca80e953-9b6b-468f-8427-2c8321bc8283_Method">
    <vt:lpwstr>Standard</vt:lpwstr>
  </property>
  <property fmtid="{D5CDD505-2E9C-101B-9397-08002B2CF9AE}" pid="5" name="MSIP_Label_ca80e953-9b6b-468f-8427-2c8321bc8283_Name">
    <vt:lpwstr>University-Internal</vt:lpwstr>
  </property>
  <property fmtid="{D5CDD505-2E9C-101B-9397-08002B2CF9AE}" pid="6" name="MSIP_Label_ca80e953-9b6b-468f-8427-2c8321bc8283_SiteId">
    <vt:lpwstr>eed99d2e-3551-4ec5-9e90-10a7ff3e13a2</vt:lpwstr>
  </property>
  <property fmtid="{D5CDD505-2E9C-101B-9397-08002B2CF9AE}" pid="7" name="MSIP_Label_ca80e953-9b6b-468f-8427-2c8321bc8283_ActionId">
    <vt:lpwstr>704663b7-eef9-49cf-afd7-55bea4edd402</vt:lpwstr>
  </property>
  <property fmtid="{D5CDD505-2E9C-101B-9397-08002B2CF9AE}" pid="8" name="MSIP_Label_ca80e953-9b6b-468f-8427-2c8321bc8283_ContentBits">
    <vt:lpwstr>0</vt:lpwstr>
  </property>
</Properties>
</file>