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>
        <p:scale>
          <a:sx n="23" d="100"/>
          <a:sy n="23" d="100"/>
        </p:scale>
        <p:origin x="-1800" y="960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C-41B3-A26D-FAE70EB99853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 w="12700"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C-41B3-A26D-FAE70EB99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C-41B3-A26D-FAE70EB99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632523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632523"/>
                    </a:solidFill>
                  </a:rPr>
                  <a:t> (</a:t>
                </a:r>
                <a:r>
                  <a:rPr lang="en-US" sz="3600" i="1" baseline="0" dirty="0" err="1" smtClean="0">
                    <a:solidFill>
                      <a:srgbClr val="632523"/>
                    </a:solidFill>
                  </a:rPr>
                  <a:t>Mdn</a:t>
                </a:r>
                <a:r>
                  <a:rPr lang="en-US" sz="3600" i="0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8-4FA1-A467-3ABA39DE8039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8-4FA1-A467-3ABA39DE8039}"/>
              </c:ext>
            </c:extLst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8-4FA1-A467-3ABA39DE8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 smtClean="0">
                    <a:solidFill>
                      <a:srgbClr val="632523"/>
                    </a:solidFill>
                  </a:rPr>
                  <a:t>Beats per Minute 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(</a:t>
                </a:r>
                <a:r>
                  <a:rPr lang="en-US" sz="3600" i="1" baseline="0" dirty="0">
                    <a:solidFill>
                      <a:srgbClr val="632523"/>
                    </a:solidFill>
                  </a:rPr>
                  <a:t>M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i="1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/>
          </a:p>
        </p:txBody>
      </p:sp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4800" y="4600515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Introduce </a:t>
            </a:r>
            <a:r>
              <a:rPr lang="en-US" sz="3600" dirty="0"/>
              <a:t>topic and variables </a:t>
            </a:r>
            <a:r>
              <a:rPr lang="en-US" sz="3600" dirty="0" smtClean="0"/>
              <a:t>involved</a:t>
            </a:r>
            <a:r>
              <a:rPr lang="en-US" sz="3600" dirty="0"/>
              <a:t>.</a:t>
            </a:r>
            <a:r>
              <a:rPr lang="en-US" sz="3600" dirty="0" smtClean="0"/>
              <a:t> Summarize </a:t>
            </a:r>
            <a:r>
              <a:rPr lang="en-US" sz="3600" dirty="0"/>
              <a:t>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pPr marL="1078135" lvl="1">
              <a:buClr>
                <a:srgbClr val="003872"/>
              </a:buClr>
            </a:pPr>
            <a:r>
              <a:rPr lang="en-US" sz="3600" dirty="0"/>
              <a:t> </a:t>
            </a:r>
            <a:endParaRPr lang="en-US" sz="3600" dirty="0" smtClean="0"/>
          </a:p>
          <a:p>
            <a:pPr marL="1078135" lvl="1">
              <a:buClr>
                <a:srgbClr val="003872"/>
              </a:buClr>
            </a:pPr>
            <a:endParaRPr lang="en-US" sz="3600" dirty="0"/>
          </a:p>
          <a:p>
            <a:pPr indent="-951071"/>
            <a:r>
              <a:rPr lang="en-US" sz="3600" dirty="0"/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Participants 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 smtClean="0"/>
              <a:t>INSERT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051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1.</a:t>
            </a:r>
            <a:r>
              <a:rPr lang="en-US" sz="3600" dirty="0"/>
              <a:t>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2</a:t>
            </a:r>
            <a:r>
              <a:rPr lang="en-US" sz="3600" dirty="0"/>
              <a:t>.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/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r>
              <a:rPr lang="en-US" sz="3600" dirty="0"/>
              <a:t>[IMPLICATIONS</a:t>
            </a:r>
            <a:r>
              <a:rPr lang="en-US" sz="3600" dirty="0" smtClean="0"/>
              <a:t>].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/>
              <a:t>Students who participated in </a:t>
            </a:r>
            <a:r>
              <a:rPr lang="en-US" sz="3600" dirty="0" smtClean="0"/>
              <a:t>experimental activity had </a:t>
            </a:r>
            <a:r>
              <a:rPr lang="en-US" sz="3600" dirty="0"/>
              <a:t>higher scores on the </a:t>
            </a:r>
            <a:r>
              <a:rPr lang="en-US" sz="3600" dirty="0" smtClean="0"/>
              <a:t>outcome than students in the control group.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Last, </a:t>
            </a:r>
            <a:r>
              <a:rPr lang="en-US" sz="3600" dirty="0"/>
              <a:t>PhD</a:t>
            </a:r>
          </a:p>
          <a:p>
            <a:pPr algn="ctr"/>
            <a:r>
              <a:rPr lang="en-US" sz="3600" dirty="0"/>
              <a:t>Assistant Professor </a:t>
            </a:r>
            <a:r>
              <a:rPr lang="en-US" sz="3600" dirty="0" smtClean="0"/>
              <a:t>of Discipline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2"/>
              </a:rPr>
              <a:t>faculty@wtamu.edu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</a:t>
            </a:r>
            <a:endParaRPr lang="en-US" sz="3600" dirty="0"/>
          </a:p>
          <a:p>
            <a:pPr algn="ctr"/>
            <a:r>
              <a:rPr lang="en-US" sz="3600" dirty="0" smtClean="0"/>
              <a:t>Research Assistant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3"/>
              </a:rPr>
              <a:t>student@buffs.wtamu.edu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A </a:t>
            </a:r>
            <a:r>
              <a:rPr lang="el-GR" sz="3600" dirty="0"/>
              <a:t>χ</a:t>
            </a:r>
            <a:r>
              <a:rPr lang="en-US" sz="3600" baseline="30000" dirty="0"/>
              <a:t>2</a:t>
            </a:r>
            <a:r>
              <a:rPr lang="en-US" sz="3600" i="1" dirty="0"/>
              <a:t> </a:t>
            </a:r>
            <a:r>
              <a:rPr lang="en-US" sz="3600" dirty="0"/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Retention was higher among individuals </a:t>
            </a:r>
            <a:r>
              <a:rPr lang="en-US" sz="3600" dirty="0" smtClean="0"/>
              <a:t>in the first condition compared to the second condition.</a:t>
            </a:r>
            <a:endParaRPr lang="en-US" sz="3600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6508841" y="79461"/>
            <a:ext cx="3431305" cy="3225638"/>
            <a:chOff x="8647431" y="9877276"/>
            <a:chExt cx="8336875" cy="7837176"/>
          </a:xfrm>
        </p:grpSpPr>
        <p:sp>
          <p:nvSpPr>
            <p:cNvPr id="22" name="Rectangle 21"/>
            <p:cNvSpPr/>
            <p:nvPr/>
          </p:nvSpPr>
          <p:spPr>
            <a:xfrm>
              <a:off x="8701068" y="9917774"/>
              <a:ext cx="8229600" cy="7796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431" y="9877276"/>
              <a:ext cx="8336875" cy="77724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2864346" y="20979827"/>
            <a:ext cx="8624697" cy="7056568"/>
            <a:chOff x="4562472" y="21031200"/>
            <a:chExt cx="10058403" cy="822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5" y="21031200"/>
              <a:ext cx="10058400" cy="914400"/>
              <a:chOff x="4562475" y="21031200"/>
              <a:chExt cx="10058400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Pre-Intervention </a:t>
                </a:r>
                <a:r>
                  <a:rPr lang="en-US" sz="3001" dirty="0" smtClean="0">
                    <a:solidFill>
                      <a:schemeClr val="bg1"/>
                    </a:solidFill>
                  </a:rPr>
                  <a:t>Procedures</a:t>
                </a:r>
                <a:endParaRPr lang="en-US" sz="300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1</a:t>
                </a:r>
                <a:endParaRPr lang="en-US" sz="300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2</a:t>
                </a:r>
                <a:endParaRPr lang="en-US" sz="3001" dirty="0"/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/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Post-Intervention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Follow-Up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45943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030339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 smtClean="0"/>
              <a:t>Acknowledgements</a:t>
            </a:r>
            <a:endParaRPr lang="en-US" sz="4200" dirty="0"/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Funding was provided by West Texas A&amp;M University </a:t>
            </a:r>
          </a:p>
          <a:p>
            <a:pPr algn="ctr"/>
            <a:r>
              <a:rPr lang="en-US" sz="3200" dirty="0" smtClean="0"/>
              <a:t>and the Killgore Faculty Research program.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214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McLean, Steven M.</cp:lastModifiedBy>
  <cp:revision>111</cp:revision>
  <dcterms:created xsi:type="dcterms:W3CDTF">2015-03-19T19:15:16Z</dcterms:created>
  <dcterms:modified xsi:type="dcterms:W3CDTF">2019-07-25T16:01:34Z</dcterms:modified>
</cp:coreProperties>
</file>